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9"/>
  </p:notesMasterIdLst>
  <p:sldIdLst>
    <p:sldId id="280" r:id="rId2"/>
    <p:sldId id="285" r:id="rId3"/>
    <p:sldId id="283" r:id="rId4"/>
    <p:sldId id="358" r:id="rId5"/>
    <p:sldId id="365" r:id="rId6"/>
    <p:sldId id="363" r:id="rId7"/>
    <p:sldId id="366" r:id="rId8"/>
    <p:sldId id="367" r:id="rId9"/>
    <p:sldId id="368" r:id="rId10"/>
    <p:sldId id="364" r:id="rId11"/>
    <p:sldId id="359" r:id="rId12"/>
    <p:sldId id="266" r:id="rId13"/>
    <p:sldId id="299" r:id="rId14"/>
    <p:sldId id="286" r:id="rId15"/>
    <p:sldId id="287" r:id="rId16"/>
    <p:sldId id="288" r:id="rId17"/>
    <p:sldId id="259" r:id="rId18"/>
    <p:sldId id="298" r:id="rId19"/>
    <p:sldId id="300" r:id="rId20"/>
    <p:sldId id="360" r:id="rId21"/>
    <p:sldId id="304" r:id="rId22"/>
    <p:sldId id="353" r:id="rId23"/>
    <p:sldId id="352" r:id="rId24"/>
    <p:sldId id="265" r:id="rId25"/>
    <p:sldId id="354" r:id="rId26"/>
    <p:sldId id="260" r:id="rId27"/>
    <p:sldId id="261" r:id="rId28"/>
    <p:sldId id="355" r:id="rId29"/>
    <p:sldId id="272" r:id="rId30"/>
    <p:sldId id="273" r:id="rId31"/>
    <p:sldId id="275" r:id="rId32"/>
    <p:sldId id="274" r:id="rId33"/>
    <p:sldId id="270" r:id="rId34"/>
    <p:sldId id="278" r:id="rId35"/>
    <p:sldId id="313" r:id="rId36"/>
    <p:sldId id="356" r:id="rId37"/>
    <p:sldId id="357" r:id="rId38"/>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DB413"/>
    <a:srgbClr val="FFB514"/>
    <a:srgbClr val="FFC101"/>
    <a:srgbClr val="FFE48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5130"/>
    <p:restoredTop sz="81930" autoAdjust="0"/>
  </p:normalViewPr>
  <p:slideViewPr>
    <p:cSldViewPr snapToGrid="0" snapToObjects="1">
      <p:cViewPr>
        <p:scale>
          <a:sx n="125" d="100"/>
          <a:sy n="125" d="100"/>
        </p:scale>
        <p:origin x="1860" y="896"/>
      </p:cViewPr>
      <p:guideLst>
        <p:guide orient="horz" pos="162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C5F3281-8FB9-473E-A2D4-7CB57B98F8A4}" type="datetimeFigureOut">
              <a:rPr lang="en-US" smtClean="0"/>
              <a:t>9/9/2024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5B2E1FE-4189-4379-96FB-81743B5C961D}" type="slidenum">
              <a:rPr lang="en-US" smtClean="0"/>
              <a:t>‹#›</a:t>
            </a:fld>
            <a:endParaRPr lang="en-US"/>
          </a:p>
        </p:txBody>
      </p:sp>
    </p:spTree>
    <p:extLst>
      <p:ext uri="{BB962C8B-B14F-4D97-AF65-F5344CB8AC3E}">
        <p14:creationId xmlns:p14="http://schemas.microsoft.com/office/powerpoint/2010/main" val="33800360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finalfantasy.wikia.com/wiki/Level_grinding" TargetMode="External"/><Relationship Id="rId2" Type="http://schemas.openxmlformats.org/officeDocument/2006/relationships/slide" Target="../slides/slide31.xml"/><Relationship Id="rId1" Type="http://schemas.openxmlformats.org/officeDocument/2006/relationships/notesMaster" Target="../notesMasters/notesMaster1.xml"/><Relationship Id="rId4" Type="http://schemas.openxmlformats.org/officeDocument/2006/relationships/hyperlink" Target="https://en.wikipedia.org/wiki/Grinding_(gaming" TargetMode="Externa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www.vhtcx.com/wp-content/uploads/2015/02/canstockphoto3986275.jpg" TargetMode="External"/><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www.thrillist.com/entertainment/nation/how-new-netflix-recommendation-algorithm-works" TargetMode="External"/><Relationship Id="rId2" Type="http://schemas.openxmlformats.org/officeDocument/2006/relationships/slide" Target="../slides/slide16.xml"/><Relationship Id="rId1" Type="http://schemas.openxmlformats.org/officeDocument/2006/relationships/notesMaster" Target="../notesMasters/notesMaster1.xml"/><Relationship Id="rId5" Type="http://schemas.openxmlformats.org/officeDocument/2006/relationships/hyperlink" Target="https://www.wired.co.uk/article/how-do-netflixs-algorithms-work-machine-learning-helps-to-predict-what-viewers-will-like" TargetMode="External"/><Relationship Id="rId4" Type="http://schemas.openxmlformats.org/officeDocument/2006/relationships/hyperlink" Target="https://medium.com/netflix-techblog/artwork-personalization-c589f074ad76" TargetMode="Externa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B2E1FE-4189-4379-96FB-81743B5C961D}" type="slidenum">
              <a:rPr lang="en-US" smtClean="0"/>
              <a:t>3</a:t>
            </a:fld>
            <a:endParaRPr lang="en-US"/>
          </a:p>
        </p:txBody>
      </p:sp>
    </p:spTree>
    <p:extLst>
      <p:ext uri="{BB962C8B-B14F-4D97-AF65-F5344CB8AC3E}">
        <p14:creationId xmlns:p14="http://schemas.microsoft.com/office/powerpoint/2010/main" val="1829621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http://finalfantasy.wikia.com/wiki/Level_grinding</a:t>
            </a:r>
          </a:p>
          <a:p>
            <a:endParaRPr lang="en-US" dirty="0">
              <a:cs typeface="Calibri"/>
            </a:endParaRPr>
          </a:p>
          <a:p>
            <a:r>
              <a:rPr lang="en-US" dirty="0">
                <a:hlinkClick r:id="rId4"/>
              </a:rPr>
              <a:t>https://en.wikipedia.org/wiki/Grinding_(gaming</a:t>
            </a:r>
            <a:r>
              <a:rPr lang="en-US" dirty="0"/>
              <a:t>)</a:t>
            </a:r>
          </a:p>
          <a:p>
            <a:endParaRPr lang="en-US" dirty="0">
              <a:cs typeface="Calibri"/>
            </a:endParaRPr>
          </a:p>
          <a:p>
            <a:r>
              <a:rPr lang="en-US" dirty="0"/>
              <a:t>https://www.vectorstock.com/royalty-free-vector/timer-sign-icon-30-minutes-stopwatch-symbol-vector-3756908</a:t>
            </a:r>
            <a:endParaRPr lang="en-US" dirty="0">
              <a:cs typeface="Calibri"/>
            </a:endParaRPr>
          </a:p>
        </p:txBody>
      </p:sp>
      <p:sp>
        <p:nvSpPr>
          <p:cNvPr id="4" name="Slide Number Placeholder 3"/>
          <p:cNvSpPr>
            <a:spLocks noGrp="1"/>
          </p:cNvSpPr>
          <p:nvPr>
            <p:ph type="sldNum" sz="quarter" idx="5"/>
          </p:nvPr>
        </p:nvSpPr>
        <p:spPr/>
        <p:txBody>
          <a:bodyPr/>
          <a:lstStyle/>
          <a:p>
            <a:fld id="{D0D39104-115C-4501-A673-075924DC6C31}" type="slidenum">
              <a:rPr lang="en-US"/>
              <a:t>31</a:t>
            </a:fld>
            <a:endParaRPr lang="en-US"/>
          </a:p>
        </p:txBody>
      </p:sp>
    </p:spTree>
    <p:extLst>
      <p:ext uri="{BB962C8B-B14F-4D97-AF65-F5344CB8AC3E}">
        <p14:creationId xmlns:p14="http://schemas.microsoft.com/office/powerpoint/2010/main" val="23233226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https://www.vhtcx.com/wp-content/uploads/2015/02/canstockphoto3986275.jpg</a:t>
            </a:r>
          </a:p>
          <a:p>
            <a:endParaRPr lang="en-US" dirty="0">
              <a:cs typeface="Calibri"/>
            </a:endParaRPr>
          </a:p>
          <a:p>
            <a:r>
              <a:rPr lang="en-US" dirty="0"/>
              <a:t>https://www.vhtcx.com/blog/5-causes-customer-frustration-fix/</a:t>
            </a:r>
            <a:endParaRPr lang="en-US" dirty="0">
              <a:cs typeface="Calibri"/>
            </a:endParaRPr>
          </a:p>
        </p:txBody>
      </p:sp>
      <p:sp>
        <p:nvSpPr>
          <p:cNvPr id="4" name="Slide Number Placeholder 3"/>
          <p:cNvSpPr>
            <a:spLocks noGrp="1"/>
          </p:cNvSpPr>
          <p:nvPr>
            <p:ph type="sldNum" sz="quarter" idx="5"/>
          </p:nvPr>
        </p:nvSpPr>
        <p:spPr/>
        <p:txBody>
          <a:bodyPr/>
          <a:lstStyle/>
          <a:p>
            <a:fld id="{D0D39104-115C-4501-A673-075924DC6C31}" type="slidenum">
              <a:rPr lang="en-US"/>
              <a:t>33</a:t>
            </a:fld>
            <a:endParaRPr lang="en-US"/>
          </a:p>
        </p:txBody>
      </p:sp>
    </p:spTree>
    <p:extLst>
      <p:ext uri="{BB962C8B-B14F-4D97-AF65-F5344CB8AC3E}">
        <p14:creationId xmlns:p14="http://schemas.microsoft.com/office/powerpoint/2010/main" val="5813236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Timeline: </a:t>
            </a:r>
            <a:r>
              <a:rPr lang="en-US"/>
              <a:t>http://www.dataversity.net/brief-history-data-science/</a:t>
            </a:r>
            <a:endParaRPr lang="en-US">
              <a:cs typeface="Calibri"/>
            </a:endParaRPr>
          </a:p>
        </p:txBody>
      </p:sp>
      <p:sp>
        <p:nvSpPr>
          <p:cNvPr id="4" name="Slide Number Placeholder 3"/>
          <p:cNvSpPr>
            <a:spLocks noGrp="1"/>
          </p:cNvSpPr>
          <p:nvPr>
            <p:ph type="sldNum" sz="quarter" idx="5"/>
          </p:nvPr>
        </p:nvSpPr>
        <p:spPr/>
        <p:txBody>
          <a:bodyPr/>
          <a:lstStyle/>
          <a:p>
            <a:fld id="{D0D39104-115C-4501-A673-075924DC6C31}" type="slidenum">
              <a:rPr lang="en-US"/>
              <a:t>34</a:t>
            </a:fld>
            <a:endParaRPr lang="en-US"/>
          </a:p>
        </p:txBody>
      </p:sp>
    </p:spTree>
    <p:extLst>
      <p:ext uri="{BB962C8B-B14F-4D97-AF65-F5344CB8AC3E}">
        <p14:creationId xmlns:p14="http://schemas.microsoft.com/office/powerpoint/2010/main" val="11695890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effectLst/>
                <a:highlight>
                  <a:srgbClr val="FFFFFF"/>
                </a:highlight>
                <a:latin typeface="system-ui"/>
              </a:rPr>
              <a:t>In the last few years, interest in data science, big data, artificial intelligence (AI), machine learning (ML) and natural language processing (NLP), robotic process automation and other emerging technologies continues to increase exponentially. These fields, </a:t>
            </a:r>
            <a:r>
              <a:rPr lang="en-US" b="0" i="0" dirty="0" err="1">
                <a:effectLst/>
                <a:highlight>
                  <a:srgbClr val="FFFFFF"/>
                </a:highlight>
                <a:latin typeface="system-ui"/>
              </a:rPr>
              <a:t>eventhough</a:t>
            </a:r>
            <a:r>
              <a:rPr lang="en-US" b="0" i="0" dirty="0">
                <a:effectLst/>
                <a:highlight>
                  <a:srgbClr val="FFFFFF"/>
                </a:highlight>
                <a:latin typeface="system-ui"/>
              </a:rPr>
              <a:t> related, are also very difficult to define as they are very broad and encompasses the application of various other fields. </a:t>
            </a:r>
            <a:endParaRPr lang="en-US" dirty="0"/>
          </a:p>
        </p:txBody>
      </p:sp>
      <p:sp>
        <p:nvSpPr>
          <p:cNvPr id="4" name="Slide Number Placeholder 3"/>
          <p:cNvSpPr>
            <a:spLocks noGrp="1"/>
          </p:cNvSpPr>
          <p:nvPr>
            <p:ph type="sldNum" sz="quarter" idx="5"/>
          </p:nvPr>
        </p:nvSpPr>
        <p:spPr/>
        <p:txBody>
          <a:bodyPr/>
          <a:lstStyle/>
          <a:p>
            <a:fld id="{A5B2E1FE-4189-4379-96FB-81743B5C961D}" type="slidenum">
              <a:rPr lang="en-US" smtClean="0"/>
              <a:t>4</a:t>
            </a:fld>
            <a:endParaRPr lang="en-US"/>
          </a:p>
        </p:txBody>
      </p:sp>
    </p:spTree>
    <p:extLst>
      <p:ext uri="{BB962C8B-B14F-4D97-AF65-F5344CB8AC3E}">
        <p14:creationId xmlns:p14="http://schemas.microsoft.com/office/powerpoint/2010/main" val="12198830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effectLst/>
                <a:highlight>
                  <a:srgbClr val="FFFFFF"/>
                </a:highlight>
                <a:latin typeface="system-ui"/>
              </a:rPr>
              <a:t>The following definitions are an attempt to simplify the meaning of various interactions between various fields that are used in data science. Various definitions exist and is my advice to not focus on where one begins and ends but rather focus on what is the goal.</a:t>
            </a:r>
          </a:p>
        </p:txBody>
      </p:sp>
      <p:sp>
        <p:nvSpPr>
          <p:cNvPr id="4" name="Slide Number Placeholder 3"/>
          <p:cNvSpPr>
            <a:spLocks noGrp="1"/>
          </p:cNvSpPr>
          <p:nvPr>
            <p:ph type="sldNum" sz="quarter" idx="5"/>
          </p:nvPr>
        </p:nvSpPr>
        <p:spPr/>
        <p:txBody>
          <a:bodyPr/>
          <a:lstStyle/>
          <a:p>
            <a:fld id="{A5B2E1FE-4189-4379-96FB-81743B5C961D}" type="slidenum">
              <a:rPr lang="en-US" smtClean="0"/>
              <a:t>5</a:t>
            </a:fld>
            <a:endParaRPr lang="en-US"/>
          </a:p>
        </p:txBody>
      </p:sp>
    </p:spTree>
    <p:extLst>
      <p:ext uri="{BB962C8B-B14F-4D97-AF65-F5344CB8AC3E}">
        <p14:creationId xmlns:p14="http://schemas.microsoft.com/office/powerpoint/2010/main" val="31653856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Many of the terms in this slide are often used interchangeably, their definitions can vary from various data analytic and data science commercial tools and frameworks and have various levels of overlap. We will talk about these during the class.</a:t>
            </a:r>
          </a:p>
          <a:p>
            <a:endParaRPr lang="en-US" dirty="0"/>
          </a:p>
          <a:p>
            <a:pPr algn="l"/>
            <a:r>
              <a:rPr lang="en-US" dirty="0"/>
              <a:t>If this is an application that utilizes AI algorithms, it will also include other common software development practices such as the ones highlighted below:</a:t>
            </a:r>
          </a:p>
          <a:p>
            <a:pPr algn="l">
              <a:buFont typeface="+mj-lt"/>
              <a:buAutoNum type="arabicPeriod"/>
            </a:pPr>
            <a:r>
              <a:rPr lang="en-US" b="0" i="0" dirty="0">
                <a:effectLst/>
                <a:highlight>
                  <a:srgbClr val="FFFFFF"/>
                </a:highlight>
                <a:latin typeface="system-ui"/>
              </a:rPr>
              <a:t>Defining scope, formulating question and identifying funding</a:t>
            </a:r>
          </a:p>
          <a:p>
            <a:pPr algn="l">
              <a:buFont typeface="+mj-lt"/>
              <a:buAutoNum type="arabicPeriod"/>
            </a:pPr>
            <a:r>
              <a:rPr lang="en-US" b="0" i="0" dirty="0">
                <a:effectLst/>
                <a:highlight>
                  <a:srgbClr val="FFFFFF"/>
                </a:highlight>
                <a:latin typeface="system-ui"/>
              </a:rPr>
              <a:t>Planning designing, procuring, developing system</a:t>
            </a:r>
          </a:p>
          <a:p>
            <a:pPr algn="l">
              <a:buFont typeface="+mj-lt"/>
              <a:buAutoNum type="arabicPeriod"/>
            </a:pPr>
            <a:r>
              <a:rPr lang="en-US" b="0" i="0" dirty="0">
                <a:effectLst/>
                <a:highlight>
                  <a:srgbClr val="FFFFFF"/>
                </a:highlight>
                <a:latin typeface="system-ui"/>
              </a:rPr>
              <a:t>Data Cleaning; may also be referred as data preparation, data wrangling, data transformation, data profiling, data pipeline. This step may also include defining data transformation needed (e.g., deriving features, scaling, and/or normalization).</a:t>
            </a:r>
          </a:p>
          <a:p>
            <a:pPr algn="l">
              <a:buFont typeface="+mj-lt"/>
              <a:buAutoNum type="arabicPeriod"/>
            </a:pPr>
            <a:r>
              <a:rPr lang="en-US" b="0" i="0" dirty="0">
                <a:effectLst/>
                <a:highlight>
                  <a:srgbClr val="FFFFFF"/>
                </a:highlight>
                <a:latin typeface="system-ui"/>
              </a:rPr>
              <a:t>Exploratory Data Analysis (EDA) and data visualization</a:t>
            </a:r>
          </a:p>
          <a:p>
            <a:pPr algn="l">
              <a:buFont typeface="+mj-lt"/>
              <a:buAutoNum type="arabicPeriod"/>
            </a:pPr>
            <a:r>
              <a:rPr lang="en-US" b="0" i="0" dirty="0">
                <a:effectLst/>
                <a:highlight>
                  <a:srgbClr val="FFFFFF"/>
                </a:highlight>
                <a:latin typeface="system-ui"/>
              </a:rPr>
              <a:t>Defining task to be performed or task that the data allows to be performed</a:t>
            </a:r>
          </a:p>
          <a:p>
            <a:pPr algn="l">
              <a:buFont typeface="+mj-lt"/>
              <a:buAutoNum type="arabicPeriod"/>
            </a:pPr>
            <a:r>
              <a:rPr lang="en-US" b="0" i="0" dirty="0">
                <a:effectLst/>
                <a:highlight>
                  <a:srgbClr val="FFFFFF"/>
                </a:highlight>
                <a:latin typeface="system-ui"/>
              </a:rPr>
              <a:t>Define data variables and features to be used in models and algorithms (e.g., independent vs. dependent variables)</a:t>
            </a:r>
          </a:p>
          <a:p>
            <a:pPr algn="l">
              <a:buFont typeface="+mj-lt"/>
              <a:buAutoNum type="arabicPeriod"/>
            </a:pPr>
            <a:r>
              <a:rPr lang="en-US" b="0" i="0" dirty="0">
                <a:effectLst/>
                <a:highlight>
                  <a:srgbClr val="FFFFFF"/>
                </a:highlight>
                <a:latin typeface="system-ui"/>
              </a:rPr>
              <a:t>Applying AI/ML Algorithms: Training, testing, evaluating, verification, and validation of model and algorithm performance</a:t>
            </a:r>
          </a:p>
          <a:p>
            <a:pPr algn="l">
              <a:buFont typeface="+mj-lt"/>
              <a:buAutoNum type="arabicPeriod"/>
            </a:pPr>
            <a:r>
              <a:rPr lang="en-US" b="0" i="0" dirty="0">
                <a:effectLst/>
                <a:highlight>
                  <a:srgbClr val="FFFFFF"/>
                </a:highlight>
                <a:latin typeface="system-ui"/>
              </a:rPr>
              <a:t>EDA, Documentation and model deployment</a:t>
            </a:r>
          </a:p>
          <a:p>
            <a:pPr algn="l">
              <a:buFont typeface="+mj-lt"/>
              <a:buAutoNum type="arabicPeriod"/>
            </a:pPr>
            <a:r>
              <a:rPr lang="en-US" b="0" i="0" dirty="0">
                <a:effectLst/>
                <a:highlight>
                  <a:srgbClr val="FFFFFF"/>
                </a:highlight>
                <a:latin typeface="system-ui"/>
              </a:rPr>
              <a:t>Monitoring</a:t>
            </a:r>
          </a:p>
          <a:p>
            <a:endParaRPr lang="en-US" dirty="0"/>
          </a:p>
        </p:txBody>
      </p:sp>
      <p:sp>
        <p:nvSpPr>
          <p:cNvPr id="4" name="Slide Number Placeholder 3"/>
          <p:cNvSpPr>
            <a:spLocks noGrp="1"/>
          </p:cNvSpPr>
          <p:nvPr>
            <p:ph type="sldNum" sz="quarter" idx="5"/>
          </p:nvPr>
        </p:nvSpPr>
        <p:spPr/>
        <p:txBody>
          <a:bodyPr/>
          <a:lstStyle/>
          <a:p>
            <a:fld id="{A5B2E1FE-4189-4379-96FB-81743B5C961D}" type="slidenum">
              <a:rPr lang="en-US" smtClean="0"/>
              <a:t>6</a:t>
            </a:fld>
            <a:endParaRPr lang="en-US"/>
          </a:p>
        </p:txBody>
      </p:sp>
    </p:spTree>
    <p:extLst>
      <p:ext uri="{BB962C8B-B14F-4D97-AF65-F5344CB8AC3E}">
        <p14:creationId xmlns:p14="http://schemas.microsoft.com/office/powerpoint/2010/main" val="18399256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course does not focus on application development but rather the concepts </a:t>
            </a:r>
            <a:r>
              <a:rPr lang="en-US" dirty="0" err="1"/>
              <a:t>tha</a:t>
            </a:r>
            <a:r>
              <a:rPr lang="en-US" dirty="0"/>
              <a:t> allow development of an AI/ML/NLP model and system.</a:t>
            </a:r>
          </a:p>
        </p:txBody>
      </p:sp>
      <p:sp>
        <p:nvSpPr>
          <p:cNvPr id="4" name="Slide Number Placeholder 3"/>
          <p:cNvSpPr>
            <a:spLocks noGrp="1"/>
          </p:cNvSpPr>
          <p:nvPr>
            <p:ph type="sldNum" sz="quarter" idx="5"/>
          </p:nvPr>
        </p:nvSpPr>
        <p:spPr/>
        <p:txBody>
          <a:bodyPr/>
          <a:lstStyle/>
          <a:p>
            <a:fld id="{A5B2E1FE-4189-4379-96FB-81743B5C961D}" type="slidenum">
              <a:rPr lang="en-US" smtClean="0"/>
              <a:t>7</a:t>
            </a:fld>
            <a:endParaRPr lang="en-US"/>
          </a:p>
        </p:txBody>
      </p:sp>
    </p:spTree>
    <p:extLst>
      <p:ext uri="{BB962C8B-B14F-4D97-AF65-F5344CB8AC3E}">
        <p14:creationId xmlns:p14="http://schemas.microsoft.com/office/powerpoint/2010/main" val="35149452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B2E1FE-4189-4379-96FB-81743B5C961D}" type="slidenum">
              <a:rPr lang="en-US" smtClean="0"/>
              <a:t>9</a:t>
            </a:fld>
            <a:endParaRPr lang="en-US"/>
          </a:p>
        </p:txBody>
      </p:sp>
    </p:spTree>
    <p:extLst>
      <p:ext uri="{BB962C8B-B14F-4D97-AF65-F5344CB8AC3E}">
        <p14:creationId xmlns:p14="http://schemas.microsoft.com/office/powerpoint/2010/main" val="36822404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practice, the topic of knowledge management may also be important as data science may provide important tools and insights throughout the knowledge management lifecycle.</a:t>
            </a:r>
          </a:p>
        </p:txBody>
      </p:sp>
      <p:sp>
        <p:nvSpPr>
          <p:cNvPr id="4" name="Slide Number Placeholder 3"/>
          <p:cNvSpPr>
            <a:spLocks noGrp="1"/>
          </p:cNvSpPr>
          <p:nvPr>
            <p:ph type="sldNum" sz="quarter" idx="5"/>
          </p:nvPr>
        </p:nvSpPr>
        <p:spPr/>
        <p:txBody>
          <a:bodyPr/>
          <a:lstStyle/>
          <a:p>
            <a:fld id="{A5B2E1FE-4189-4379-96FB-81743B5C961D}" type="slidenum">
              <a:rPr lang="en-US" smtClean="0"/>
              <a:t>10</a:t>
            </a:fld>
            <a:endParaRPr lang="en-US"/>
          </a:p>
        </p:txBody>
      </p:sp>
    </p:spTree>
    <p:extLst>
      <p:ext uri="{BB962C8B-B14F-4D97-AF65-F5344CB8AC3E}">
        <p14:creationId xmlns:p14="http://schemas.microsoft.com/office/powerpoint/2010/main" val="13518485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https://www.thrillist.com/entertainment/nation/how-new-netflix-recommendation-algorithm-works</a:t>
            </a:r>
            <a:r>
              <a:rPr lang="en-US" dirty="0"/>
              <a:t>#</a:t>
            </a:r>
          </a:p>
          <a:p>
            <a:endParaRPr lang="en-US" dirty="0">
              <a:cs typeface="Calibri"/>
            </a:endParaRPr>
          </a:p>
          <a:p>
            <a:r>
              <a:rPr lang="en-US" dirty="0">
                <a:hlinkClick r:id="rId4"/>
              </a:rPr>
              <a:t>https://medium.com/netflix-techblog/artwork-personalization-c589f074ad76</a:t>
            </a:r>
            <a:endParaRPr lang="en-US" dirty="0">
              <a:cs typeface="Calibri"/>
              <a:hlinkClick r:id="rId4"/>
            </a:endParaRPr>
          </a:p>
          <a:p>
            <a:r>
              <a:rPr lang="en-US" dirty="0">
                <a:hlinkClick r:id="rId5"/>
              </a:rPr>
              <a:t>https://www.wired.co.uk/article/how-do-netflixs-algorithms-work-machine-learning-helps-to-predict-what-viewers-will-like</a:t>
            </a:r>
            <a:endParaRPr lang="en-US" dirty="0">
              <a:cs typeface="Calibri"/>
              <a:hlinkClick r:id="rId5"/>
            </a:endParaRPr>
          </a:p>
          <a:p>
            <a:endParaRPr lang="en-US" dirty="0">
              <a:cs typeface="Calibri"/>
            </a:endParaRPr>
          </a:p>
        </p:txBody>
      </p:sp>
      <p:sp>
        <p:nvSpPr>
          <p:cNvPr id="4" name="Slide Number Placeholder 3"/>
          <p:cNvSpPr>
            <a:spLocks noGrp="1"/>
          </p:cNvSpPr>
          <p:nvPr>
            <p:ph type="sldNum" sz="quarter" idx="5"/>
          </p:nvPr>
        </p:nvSpPr>
        <p:spPr/>
        <p:txBody>
          <a:bodyPr/>
          <a:lstStyle/>
          <a:p>
            <a:fld id="{D0D39104-115C-4501-A673-075924DC6C31}" type="slidenum">
              <a:rPr lang="en-US"/>
              <a:t>16</a:t>
            </a:fld>
            <a:endParaRPr lang="en-US"/>
          </a:p>
        </p:txBody>
      </p:sp>
    </p:spTree>
    <p:extLst>
      <p:ext uri="{BB962C8B-B14F-4D97-AF65-F5344CB8AC3E}">
        <p14:creationId xmlns:p14="http://schemas.microsoft.com/office/powerpoint/2010/main" val="19371765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https://betanews.com/2014/04/15/windows-8-1-without-update-will-no-longer-receive-security-updates/</a:t>
            </a:r>
          </a:p>
        </p:txBody>
      </p:sp>
      <p:sp>
        <p:nvSpPr>
          <p:cNvPr id="4" name="Slide Number Placeholder 3"/>
          <p:cNvSpPr>
            <a:spLocks noGrp="1"/>
          </p:cNvSpPr>
          <p:nvPr>
            <p:ph type="sldNum" sz="quarter" idx="5"/>
          </p:nvPr>
        </p:nvSpPr>
        <p:spPr/>
        <p:txBody>
          <a:bodyPr/>
          <a:lstStyle/>
          <a:p>
            <a:fld id="{D0D39104-115C-4501-A673-075924DC6C31}" type="slidenum">
              <a:rPr lang="en-US"/>
              <a:t>27</a:t>
            </a:fld>
            <a:endParaRPr lang="en-US"/>
          </a:p>
        </p:txBody>
      </p:sp>
    </p:spTree>
    <p:extLst>
      <p:ext uri="{BB962C8B-B14F-4D97-AF65-F5344CB8AC3E}">
        <p14:creationId xmlns:p14="http://schemas.microsoft.com/office/powerpoint/2010/main" val="306580857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4750DB4D-B8A9-1444-AD38-47E7DC842E34}"/>
              </a:ext>
            </a:extLst>
          </p:cNvPr>
          <p:cNvGrpSpPr/>
          <p:nvPr userDrawn="1"/>
        </p:nvGrpSpPr>
        <p:grpSpPr>
          <a:xfrm>
            <a:off x="0" y="564776"/>
            <a:ext cx="9144000" cy="2812676"/>
            <a:chOff x="0" y="564776"/>
            <a:chExt cx="9144000" cy="2812676"/>
          </a:xfrm>
        </p:grpSpPr>
        <p:pic>
          <p:nvPicPr>
            <p:cNvPr id="8" name="Picture 7" descr="MD-flag-background-ppt.png">
              <a:extLst>
                <a:ext uri="{FF2B5EF4-FFF2-40B4-BE49-F238E27FC236}">
                  <a16:creationId xmlns:a16="http://schemas.microsoft.com/office/drawing/2014/main" id="{F7107FCE-8F5A-C04F-BCC1-EE10E586268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564776"/>
              <a:ext cx="9143999" cy="571500"/>
            </a:xfrm>
            <a:prstGeom prst="rect">
              <a:avLst/>
            </a:prstGeom>
          </p:spPr>
        </p:pic>
        <p:pic>
          <p:nvPicPr>
            <p:cNvPr id="9" name="Picture 8" descr="MD-flag-background-ppt.png">
              <a:extLst>
                <a:ext uri="{FF2B5EF4-FFF2-40B4-BE49-F238E27FC236}">
                  <a16:creationId xmlns:a16="http://schemas.microsoft.com/office/drawing/2014/main" id="{F0253FC5-B373-A74E-B6E6-917757C74FE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129553"/>
              <a:ext cx="9143999" cy="571500"/>
            </a:xfrm>
            <a:prstGeom prst="rect">
              <a:avLst/>
            </a:prstGeom>
          </p:spPr>
        </p:pic>
        <p:pic>
          <p:nvPicPr>
            <p:cNvPr id="10" name="Picture 9" descr="MD-flag-background-ppt.png">
              <a:extLst>
                <a:ext uri="{FF2B5EF4-FFF2-40B4-BE49-F238E27FC236}">
                  <a16:creationId xmlns:a16="http://schemas.microsoft.com/office/drawing/2014/main" id="{3FA1E57B-75B7-514C-9D43-1B196ABC5D2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685365"/>
              <a:ext cx="9143999" cy="571500"/>
            </a:xfrm>
            <a:prstGeom prst="rect">
              <a:avLst/>
            </a:prstGeom>
          </p:spPr>
        </p:pic>
        <p:pic>
          <p:nvPicPr>
            <p:cNvPr id="11" name="Picture 10" descr="MD-flag-background-ppt.png">
              <a:extLst>
                <a:ext uri="{FF2B5EF4-FFF2-40B4-BE49-F238E27FC236}">
                  <a16:creationId xmlns:a16="http://schemas.microsoft.com/office/drawing/2014/main" id="{C4096511-65C6-374D-AD92-8D8CE459900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229970"/>
              <a:ext cx="9143999" cy="571500"/>
            </a:xfrm>
            <a:prstGeom prst="rect">
              <a:avLst/>
            </a:prstGeom>
          </p:spPr>
        </p:pic>
        <p:pic>
          <p:nvPicPr>
            <p:cNvPr id="12" name="Picture 11" descr="MD-flag-background-ppt.png">
              <a:extLst>
                <a:ext uri="{FF2B5EF4-FFF2-40B4-BE49-F238E27FC236}">
                  <a16:creationId xmlns:a16="http://schemas.microsoft.com/office/drawing/2014/main" id="{EA8C6FDD-105B-154D-AD2A-A0F28EE5735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805952"/>
              <a:ext cx="9143999" cy="571500"/>
            </a:xfrm>
            <a:prstGeom prst="rect">
              <a:avLst/>
            </a:prstGeom>
          </p:spPr>
        </p:pic>
      </p:grpSp>
      <p:sp>
        <p:nvSpPr>
          <p:cNvPr id="3" name="Subtitle 2"/>
          <p:cNvSpPr>
            <a:spLocks noGrp="1"/>
          </p:cNvSpPr>
          <p:nvPr>
            <p:ph type="subTitle" idx="1"/>
          </p:nvPr>
        </p:nvSpPr>
        <p:spPr>
          <a:xfrm>
            <a:off x="1418665" y="3657600"/>
            <a:ext cx="6400800" cy="860612"/>
          </a:xfrm>
        </p:spPr>
        <p:txBody>
          <a:bodyPr/>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7463C41C-A487-0C45-A261-16903102544D}" type="datetimeFigureOut">
              <a:rPr lang="en-US" smtClean="0"/>
              <a:t>9/9/2024</a:t>
            </a:fld>
            <a:endParaRPr lang="en-US"/>
          </a:p>
        </p:txBody>
      </p:sp>
      <p:sp>
        <p:nvSpPr>
          <p:cNvPr id="5" name="Footer Placeholder 4"/>
          <p:cNvSpPr>
            <a:spLocks noGrp="1"/>
          </p:cNvSpPr>
          <p:nvPr>
            <p:ph type="ftr" sz="quarter" idx="11"/>
          </p:nvPr>
        </p:nvSpPr>
        <p:spPr/>
        <p:txBody>
          <a:bodyPr/>
          <a:lstStyle/>
          <a:p>
            <a:r>
              <a:rPr lang="en-US" dirty="0"/>
              <a:t>URL</a:t>
            </a:r>
          </a:p>
        </p:txBody>
      </p:sp>
      <p:pic>
        <p:nvPicPr>
          <p:cNvPr id="6" name="Picture 5" descr="UMBC-primary-logo-CMYK-on-black.png">
            <a:extLst>
              <a:ext uri="{FF2B5EF4-FFF2-40B4-BE49-F238E27FC236}">
                <a16:creationId xmlns:a16="http://schemas.microsoft.com/office/drawing/2014/main" id="{03D4822F-9476-F54E-82C8-367A21C0DA5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842504" y="119795"/>
            <a:ext cx="2486041" cy="572729"/>
          </a:xfrm>
          <a:prstGeom prst="rect">
            <a:avLst/>
          </a:prstGeom>
        </p:spPr>
      </p:pic>
      <p:sp>
        <p:nvSpPr>
          <p:cNvPr id="2" name="Title 1"/>
          <p:cNvSpPr>
            <a:spLocks noGrp="1"/>
          </p:cNvSpPr>
          <p:nvPr>
            <p:ph type="ctrTitle"/>
          </p:nvPr>
        </p:nvSpPr>
        <p:spPr>
          <a:xfrm>
            <a:off x="726140" y="1328879"/>
            <a:ext cx="7772400" cy="1102519"/>
          </a:xfrm>
        </p:spPr>
        <p:txBody>
          <a:bodyPr/>
          <a:lstStyle>
            <a:lvl1pP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3874584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43752" y="1"/>
            <a:ext cx="7953935" cy="571500"/>
          </a:xfrm>
        </p:spPr>
        <p:txBody>
          <a:bodyPr>
            <a:noAutofit/>
          </a:bodyPr>
          <a:lstStyle>
            <a:lvl1pPr algn="l">
              <a:defRPr sz="3600">
                <a:solidFill>
                  <a:srgbClr val="FFB514"/>
                </a:solidFill>
                <a:latin typeface="+mj-lt"/>
              </a:defRPr>
            </a:lvl1pPr>
          </a:lstStyle>
          <a:p>
            <a:r>
              <a:rPr lang="en-US" dirty="0"/>
              <a:t>Click to edit Master title style</a:t>
            </a:r>
          </a:p>
        </p:txBody>
      </p:sp>
      <p:sp>
        <p:nvSpPr>
          <p:cNvPr id="3" name="Content Placeholder 2"/>
          <p:cNvSpPr>
            <a:spLocks noGrp="1"/>
          </p:cNvSpPr>
          <p:nvPr>
            <p:ph idx="1"/>
          </p:nvPr>
        </p:nvSpPr>
        <p:spPr>
          <a:xfrm>
            <a:off x="457200" y="732866"/>
            <a:ext cx="8229600" cy="3861758"/>
          </a:xfrm>
        </p:spPr>
        <p:txBody>
          <a:bodyPr/>
          <a:lstStyle>
            <a:lvl1pPr>
              <a:defRPr sz="2800"/>
            </a:lvl1pPr>
            <a:lvl2pPr>
              <a:defRPr sz="2400"/>
            </a:lvl2pPr>
            <a:lvl3pPr>
              <a:defRPr sz="20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7463C41C-A487-0C45-A261-16903102544D}" type="datetimeFigureOut">
              <a:rPr lang="en-US" smtClean="0"/>
              <a:t>9/9/2024</a:t>
            </a:fld>
            <a:endParaRPr lang="en-US"/>
          </a:p>
        </p:txBody>
      </p:sp>
      <p:sp>
        <p:nvSpPr>
          <p:cNvPr id="5" name="Footer Placeholder 4"/>
          <p:cNvSpPr>
            <a:spLocks noGrp="1"/>
          </p:cNvSpPr>
          <p:nvPr>
            <p:ph type="ftr" sz="quarter" idx="11"/>
          </p:nvPr>
        </p:nvSpPr>
        <p:spPr/>
        <p:txBody>
          <a:bodyPr/>
          <a:lstStyle/>
          <a:p>
            <a:r>
              <a:rPr lang="en-US" dirty="0"/>
              <a:t>URL</a:t>
            </a:r>
          </a:p>
        </p:txBody>
      </p:sp>
      <p:pic>
        <p:nvPicPr>
          <p:cNvPr id="6" name="Picture 5" descr="UMBC-primary-logo-CMYK-on-black.png">
            <a:extLst>
              <a:ext uri="{FF2B5EF4-FFF2-40B4-BE49-F238E27FC236}">
                <a16:creationId xmlns:a16="http://schemas.microsoft.com/office/drawing/2014/main" id="{EE0ACFE5-55C9-5545-A73B-CB4CB0413A6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78302"/>
          <a:stretch/>
        </p:blipFill>
        <p:spPr>
          <a:xfrm>
            <a:off x="8647318" y="60511"/>
            <a:ext cx="449617" cy="477371"/>
          </a:xfrm>
          <a:prstGeom prst="rect">
            <a:avLst/>
          </a:prstGeom>
        </p:spPr>
      </p:pic>
    </p:spTree>
    <p:extLst>
      <p:ext uri="{BB962C8B-B14F-4D97-AF65-F5344CB8AC3E}">
        <p14:creationId xmlns:p14="http://schemas.microsoft.com/office/powerpoint/2010/main" val="30735165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8ACCFA99-DD46-7C45-A193-598BC076FA5F}"/>
              </a:ext>
            </a:extLst>
          </p:cNvPr>
          <p:cNvGrpSpPr/>
          <p:nvPr userDrawn="1"/>
        </p:nvGrpSpPr>
        <p:grpSpPr>
          <a:xfrm>
            <a:off x="0" y="490812"/>
            <a:ext cx="9144000" cy="2812676"/>
            <a:chOff x="0" y="564776"/>
            <a:chExt cx="9144000" cy="2812676"/>
          </a:xfrm>
        </p:grpSpPr>
        <p:pic>
          <p:nvPicPr>
            <p:cNvPr id="7" name="Picture 6" descr="MD-flag-background-ppt.png">
              <a:extLst>
                <a:ext uri="{FF2B5EF4-FFF2-40B4-BE49-F238E27FC236}">
                  <a16:creationId xmlns:a16="http://schemas.microsoft.com/office/drawing/2014/main" id="{ADF5561A-3EA4-AF4F-9492-1001A1A7DA7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564776"/>
              <a:ext cx="9143999" cy="571500"/>
            </a:xfrm>
            <a:prstGeom prst="rect">
              <a:avLst/>
            </a:prstGeom>
          </p:spPr>
        </p:pic>
        <p:pic>
          <p:nvPicPr>
            <p:cNvPr id="8" name="Picture 7" descr="MD-flag-background-ppt.png">
              <a:extLst>
                <a:ext uri="{FF2B5EF4-FFF2-40B4-BE49-F238E27FC236}">
                  <a16:creationId xmlns:a16="http://schemas.microsoft.com/office/drawing/2014/main" id="{19A5CF5A-8A6E-0D4D-B683-74160C23AD1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129553"/>
              <a:ext cx="9143999" cy="571500"/>
            </a:xfrm>
            <a:prstGeom prst="rect">
              <a:avLst/>
            </a:prstGeom>
          </p:spPr>
        </p:pic>
        <p:pic>
          <p:nvPicPr>
            <p:cNvPr id="9" name="Picture 8" descr="MD-flag-background-ppt.png">
              <a:extLst>
                <a:ext uri="{FF2B5EF4-FFF2-40B4-BE49-F238E27FC236}">
                  <a16:creationId xmlns:a16="http://schemas.microsoft.com/office/drawing/2014/main" id="{4A50654A-436C-CD41-B289-F04E4F49AA2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685365"/>
              <a:ext cx="9143999" cy="571500"/>
            </a:xfrm>
            <a:prstGeom prst="rect">
              <a:avLst/>
            </a:prstGeom>
          </p:spPr>
        </p:pic>
        <p:pic>
          <p:nvPicPr>
            <p:cNvPr id="10" name="Picture 9" descr="MD-flag-background-ppt.png">
              <a:extLst>
                <a:ext uri="{FF2B5EF4-FFF2-40B4-BE49-F238E27FC236}">
                  <a16:creationId xmlns:a16="http://schemas.microsoft.com/office/drawing/2014/main" id="{EB74444E-859B-7544-B26A-809A5D17F50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229970"/>
              <a:ext cx="9143999" cy="571500"/>
            </a:xfrm>
            <a:prstGeom prst="rect">
              <a:avLst/>
            </a:prstGeom>
          </p:spPr>
        </p:pic>
        <p:pic>
          <p:nvPicPr>
            <p:cNvPr id="11" name="Picture 10" descr="MD-flag-background-ppt.png">
              <a:extLst>
                <a:ext uri="{FF2B5EF4-FFF2-40B4-BE49-F238E27FC236}">
                  <a16:creationId xmlns:a16="http://schemas.microsoft.com/office/drawing/2014/main" id="{500D4BB9-7C8C-ED42-A028-63F65FD44D3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805952"/>
              <a:ext cx="9143999" cy="571500"/>
            </a:xfrm>
            <a:prstGeom prst="rect">
              <a:avLst/>
            </a:prstGeom>
          </p:spPr>
        </p:pic>
      </p:grpSp>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rgbClr val="FFB514"/>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7463C41C-A487-0C45-A261-16903102544D}" type="datetimeFigureOut">
              <a:rPr lang="en-US" smtClean="0"/>
              <a:t>9/9/2024</a:t>
            </a:fld>
            <a:endParaRPr lang="en-US"/>
          </a:p>
        </p:txBody>
      </p:sp>
      <p:sp>
        <p:nvSpPr>
          <p:cNvPr id="5" name="Footer Placeholder 4"/>
          <p:cNvSpPr>
            <a:spLocks noGrp="1"/>
          </p:cNvSpPr>
          <p:nvPr>
            <p:ph type="ftr" sz="quarter" idx="11"/>
          </p:nvPr>
        </p:nvSpPr>
        <p:spPr/>
        <p:txBody>
          <a:bodyPr/>
          <a:lstStyle/>
          <a:p>
            <a:r>
              <a:rPr lang="en-US" dirty="0"/>
              <a:t>URL</a:t>
            </a:r>
          </a:p>
        </p:txBody>
      </p:sp>
      <p:pic>
        <p:nvPicPr>
          <p:cNvPr id="12" name="Picture 11" descr="UMBC-primary-logo-CMYK-on-black.png">
            <a:extLst>
              <a:ext uri="{FF2B5EF4-FFF2-40B4-BE49-F238E27FC236}">
                <a16:creationId xmlns:a16="http://schemas.microsoft.com/office/drawing/2014/main" id="{96CB9B5A-7640-F540-8160-BB283040C64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842504" y="119795"/>
            <a:ext cx="2486041" cy="572729"/>
          </a:xfrm>
          <a:prstGeom prst="rect">
            <a:avLst/>
          </a:prstGeom>
        </p:spPr>
      </p:pic>
    </p:spTree>
    <p:extLst>
      <p:ext uri="{BB962C8B-B14F-4D97-AF65-F5344CB8AC3E}">
        <p14:creationId xmlns:p14="http://schemas.microsoft.com/office/powerpoint/2010/main" val="9979528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
            <a:ext cx="8229600" cy="578224"/>
          </a:xfrm>
        </p:spPr>
        <p:txBody>
          <a:bodyPr>
            <a:noAutofit/>
          </a:bodyPr>
          <a:lstStyle>
            <a:lvl1pPr algn="l">
              <a:defRPr sz="3600">
                <a:solidFill>
                  <a:srgbClr val="FFB514"/>
                </a:solidFill>
              </a:defRPr>
            </a:lvl1pPr>
          </a:lstStyle>
          <a:p>
            <a:r>
              <a:rPr lang="en-US" dirty="0"/>
              <a:t>Click to edit Master title style</a:t>
            </a:r>
          </a:p>
        </p:txBody>
      </p:sp>
      <p:sp>
        <p:nvSpPr>
          <p:cNvPr id="3" name="Content Placeholder 2"/>
          <p:cNvSpPr>
            <a:spLocks noGrp="1"/>
          </p:cNvSpPr>
          <p:nvPr>
            <p:ph sz="half" idx="1"/>
          </p:nvPr>
        </p:nvSpPr>
        <p:spPr>
          <a:xfrm>
            <a:off x="457200" y="699248"/>
            <a:ext cx="4038600" cy="3925574"/>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699248"/>
            <a:ext cx="4038600" cy="3925574"/>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463C41C-A487-0C45-A261-16903102544D}" type="datetimeFigureOut">
              <a:rPr lang="en-US" smtClean="0"/>
              <a:t>9/9/2024</a:t>
            </a:fld>
            <a:endParaRPr lang="en-US"/>
          </a:p>
        </p:txBody>
      </p:sp>
      <p:sp>
        <p:nvSpPr>
          <p:cNvPr id="6" name="Footer Placeholder 5"/>
          <p:cNvSpPr>
            <a:spLocks noGrp="1"/>
          </p:cNvSpPr>
          <p:nvPr>
            <p:ph type="ftr" sz="quarter" idx="11"/>
          </p:nvPr>
        </p:nvSpPr>
        <p:spPr/>
        <p:txBody>
          <a:bodyPr/>
          <a:lstStyle/>
          <a:p>
            <a:r>
              <a:rPr lang="en-US" dirty="0"/>
              <a:t>URL</a:t>
            </a:r>
          </a:p>
        </p:txBody>
      </p:sp>
      <p:pic>
        <p:nvPicPr>
          <p:cNvPr id="7" name="Picture 6" descr="UMBC-primary-logo-CMYK-on-black.png">
            <a:extLst>
              <a:ext uri="{FF2B5EF4-FFF2-40B4-BE49-F238E27FC236}">
                <a16:creationId xmlns:a16="http://schemas.microsoft.com/office/drawing/2014/main" id="{0B7B184D-2247-F142-AE6C-96F39893897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78302"/>
          <a:stretch/>
        </p:blipFill>
        <p:spPr>
          <a:xfrm>
            <a:off x="8647318" y="60511"/>
            <a:ext cx="449617" cy="477371"/>
          </a:xfrm>
          <a:prstGeom prst="rect">
            <a:avLst/>
          </a:prstGeom>
        </p:spPr>
      </p:pic>
    </p:spTree>
    <p:extLst>
      <p:ext uri="{BB962C8B-B14F-4D97-AF65-F5344CB8AC3E}">
        <p14:creationId xmlns:p14="http://schemas.microsoft.com/office/powerpoint/2010/main" val="7678191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63923" y="1"/>
            <a:ext cx="8229600" cy="578224"/>
          </a:xfrm>
        </p:spPr>
        <p:txBody>
          <a:bodyPr>
            <a:noAutofit/>
          </a:bodyPr>
          <a:lstStyle>
            <a:lvl1pPr algn="l">
              <a:defRPr sz="3600">
                <a:solidFill>
                  <a:srgbClr val="FFB514"/>
                </a:solidFill>
              </a:defRPr>
            </a:lvl1pPr>
          </a:lstStyle>
          <a:p>
            <a:r>
              <a:rPr lang="en-US" dirty="0"/>
              <a:t>Click to edit Master title style</a:t>
            </a:r>
          </a:p>
        </p:txBody>
      </p:sp>
      <p:sp>
        <p:nvSpPr>
          <p:cNvPr id="3" name="Text Placeholder 2"/>
          <p:cNvSpPr>
            <a:spLocks noGrp="1"/>
          </p:cNvSpPr>
          <p:nvPr>
            <p:ph type="body" idx="1"/>
          </p:nvPr>
        </p:nvSpPr>
        <p:spPr>
          <a:xfrm>
            <a:off x="457199" y="657666"/>
            <a:ext cx="4040188" cy="43620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199" y="1176618"/>
            <a:ext cx="4040188" cy="3527582"/>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5" y="657666"/>
            <a:ext cx="4041775" cy="43620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1156447"/>
            <a:ext cx="4041775" cy="3527582"/>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463C41C-A487-0C45-A261-16903102544D}" type="datetimeFigureOut">
              <a:rPr lang="en-US" smtClean="0"/>
              <a:t>9/9/2024</a:t>
            </a:fld>
            <a:endParaRPr lang="en-US"/>
          </a:p>
        </p:txBody>
      </p:sp>
      <p:sp>
        <p:nvSpPr>
          <p:cNvPr id="8" name="Footer Placeholder 7"/>
          <p:cNvSpPr>
            <a:spLocks noGrp="1"/>
          </p:cNvSpPr>
          <p:nvPr>
            <p:ph type="ftr" sz="quarter" idx="11"/>
          </p:nvPr>
        </p:nvSpPr>
        <p:spPr/>
        <p:txBody>
          <a:bodyPr/>
          <a:lstStyle/>
          <a:p>
            <a:r>
              <a:rPr lang="en-US" dirty="0"/>
              <a:t>URL</a:t>
            </a:r>
          </a:p>
        </p:txBody>
      </p:sp>
      <p:pic>
        <p:nvPicPr>
          <p:cNvPr id="9" name="Picture 8" descr="UMBC-primary-logo-CMYK-on-black.png">
            <a:extLst>
              <a:ext uri="{FF2B5EF4-FFF2-40B4-BE49-F238E27FC236}">
                <a16:creationId xmlns:a16="http://schemas.microsoft.com/office/drawing/2014/main" id="{600E6DBC-8669-9742-8A68-AC1A4BFC321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78302"/>
          <a:stretch/>
        </p:blipFill>
        <p:spPr>
          <a:xfrm>
            <a:off x="8647318" y="60511"/>
            <a:ext cx="449617" cy="477371"/>
          </a:xfrm>
          <a:prstGeom prst="rect">
            <a:avLst/>
          </a:prstGeom>
        </p:spPr>
      </p:pic>
    </p:spTree>
    <p:extLst>
      <p:ext uri="{BB962C8B-B14F-4D97-AF65-F5344CB8AC3E}">
        <p14:creationId xmlns:p14="http://schemas.microsoft.com/office/powerpoint/2010/main" val="22058079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30305" y="0"/>
            <a:ext cx="8229600" cy="558053"/>
          </a:xfrm>
        </p:spPr>
        <p:txBody>
          <a:bodyPr>
            <a:noAutofit/>
          </a:bodyPr>
          <a:lstStyle>
            <a:lvl1pPr algn="l">
              <a:defRPr sz="3600">
                <a:solidFill>
                  <a:srgbClr val="FFB514"/>
                </a:solidFill>
              </a:defRPr>
            </a:lvl1pPr>
          </a:lstStyle>
          <a:p>
            <a:r>
              <a:rPr lang="en-US" dirty="0"/>
              <a:t>Click to edit Master title style</a:t>
            </a:r>
          </a:p>
        </p:txBody>
      </p:sp>
      <p:sp>
        <p:nvSpPr>
          <p:cNvPr id="3" name="Date Placeholder 2"/>
          <p:cNvSpPr>
            <a:spLocks noGrp="1"/>
          </p:cNvSpPr>
          <p:nvPr>
            <p:ph type="dt" sz="half" idx="10"/>
          </p:nvPr>
        </p:nvSpPr>
        <p:spPr/>
        <p:txBody>
          <a:bodyPr/>
          <a:lstStyle/>
          <a:p>
            <a:fld id="{7463C41C-A487-0C45-A261-16903102544D}" type="datetimeFigureOut">
              <a:rPr lang="en-US" smtClean="0"/>
              <a:t>9/9/2024</a:t>
            </a:fld>
            <a:endParaRPr lang="en-US"/>
          </a:p>
        </p:txBody>
      </p:sp>
      <p:sp>
        <p:nvSpPr>
          <p:cNvPr id="4" name="Footer Placeholder 3"/>
          <p:cNvSpPr>
            <a:spLocks noGrp="1"/>
          </p:cNvSpPr>
          <p:nvPr>
            <p:ph type="ftr" sz="quarter" idx="11"/>
          </p:nvPr>
        </p:nvSpPr>
        <p:spPr/>
        <p:txBody>
          <a:bodyPr/>
          <a:lstStyle/>
          <a:p>
            <a:r>
              <a:rPr lang="en-US" dirty="0"/>
              <a:t>URL</a:t>
            </a:r>
          </a:p>
        </p:txBody>
      </p:sp>
      <p:pic>
        <p:nvPicPr>
          <p:cNvPr id="5" name="Picture 4" descr="UMBC-primary-logo-CMYK-on-black.png">
            <a:extLst>
              <a:ext uri="{FF2B5EF4-FFF2-40B4-BE49-F238E27FC236}">
                <a16:creationId xmlns:a16="http://schemas.microsoft.com/office/drawing/2014/main" id="{95CC24AD-04BF-7847-B01C-F6D18DA7D37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78302"/>
          <a:stretch/>
        </p:blipFill>
        <p:spPr>
          <a:xfrm>
            <a:off x="8647318" y="60511"/>
            <a:ext cx="449617" cy="477371"/>
          </a:xfrm>
          <a:prstGeom prst="rect">
            <a:avLst/>
          </a:prstGeom>
        </p:spPr>
      </p:pic>
    </p:spTree>
    <p:extLst>
      <p:ext uri="{BB962C8B-B14F-4D97-AF65-F5344CB8AC3E}">
        <p14:creationId xmlns:p14="http://schemas.microsoft.com/office/powerpoint/2010/main" val="25355401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463C41C-A487-0C45-A261-16903102544D}" type="datetimeFigureOut">
              <a:rPr lang="en-US" smtClean="0"/>
              <a:t>9/9/2024</a:t>
            </a:fld>
            <a:endParaRPr lang="en-US"/>
          </a:p>
        </p:txBody>
      </p:sp>
      <p:sp>
        <p:nvSpPr>
          <p:cNvPr id="3" name="Footer Placeholder 2"/>
          <p:cNvSpPr>
            <a:spLocks noGrp="1"/>
          </p:cNvSpPr>
          <p:nvPr>
            <p:ph type="ftr" sz="quarter" idx="11"/>
          </p:nvPr>
        </p:nvSpPr>
        <p:spPr/>
        <p:txBody>
          <a:bodyPr/>
          <a:lstStyle/>
          <a:p>
            <a:r>
              <a:rPr lang="en-US" dirty="0"/>
              <a:t>URL</a:t>
            </a:r>
          </a:p>
        </p:txBody>
      </p:sp>
      <p:pic>
        <p:nvPicPr>
          <p:cNvPr id="4" name="Picture 3" descr="UMBC-primary-logo-CMYK-on-black.png">
            <a:extLst>
              <a:ext uri="{FF2B5EF4-FFF2-40B4-BE49-F238E27FC236}">
                <a16:creationId xmlns:a16="http://schemas.microsoft.com/office/drawing/2014/main" id="{83E10C5A-C998-2E4A-8F08-FE7032772E1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78302"/>
          <a:stretch/>
        </p:blipFill>
        <p:spPr>
          <a:xfrm>
            <a:off x="8647318" y="60511"/>
            <a:ext cx="449617" cy="477371"/>
          </a:xfrm>
          <a:prstGeom prst="rect">
            <a:avLst/>
          </a:prstGeom>
        </p:spPr>
      </p:pic>
    </p:spTree>
    <p:extLst>
      <p:ext uri="{BB962C8B-B14F-4D97-AF65-F5344CB8AC3E}">
        <p14:creationId xmlns:p14="http://schemas.microsoft.com/office/powerpoint/2010/main" val="14108093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679122"/>
            <a:ext cx="3008313" cy="777366"/>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679122"/>
            <a:ext cx="5111750" cy="391550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609519"/>
            <a:ext cx="3008313" cy="2985104"/>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463C41C-A487-0C45-A261-16903102544D}" type="datetimeFigureOut">
              <a:rPr lang="en-US" smtClean="0"/>
              <a:t>9/9/2024</a:t>
            </a:fld>
            <a:endParaRPr lang="en-US"/>
          </a:p>
        </p:txBody>
      </p:sp>
      <p:sp>
        <p:nvSpPr>
          <p:cNvPr id="6" name="Footer Placeholder 5"/>
          <p:cNvSpPr>
            <a:spLocks noGrp="1"/>
          </p:cNvSpPr>
          <p:nvPr>
            <p:ph type="ftr" sz="quarter" idx="11"/>
          </p:nvPr>
        </p:nvSpPr>
        <p:spPr/>
        <p:txBody>
          <a:bodyPr/>
          <a:lstStyle/>
          <a:p>
            <a:r>
              <a:rPr lang="en-US" dirty="0"/>
              <a:t>URL</a:t>
            </a:r>
          </a:p>
        </p:txBody>
      </p:sp>
      <p:pic>
        <p:nvPicPr>
          <p:cNvPr id="7" name="Picture 6" descr="UMBC-primary-logo-CMYK-on-black.png">
            <a:extLst>
              <a:ext uri="{FF2B5EF4-FFF2-40B4-BE49-F238E27FC236}">
                <a16:creationId xmlns:a16="http://schemas.microsoft.com/office/drawing/2014/main" id="{13DFB92C-076D-4245-A46B-BBF0C25D98A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78302"/>
          <a:stretch/>
        </p:blipFill>
        <p:spPr>
          <a:xfrm>
            <a:off x="8647318" y="60511"/>
            <a:ext cx="449617" cy="477371"/>
          </a:xfrm>
          <a:prstGeom prst="rect">
            <a:avLst/>
          </a:prstGeom>
        </p:spPr>
      </p:pic>
    </p:spTree>
    <p:extLst>
      <p:ext uri="{BB962C8B-B14F-4D97-AF65-F5344CB8AC3E}">
        <p14:creationId xmlns:p14="http://schemas.microsoft.com/office/powerpoint/2010/main" val="23734305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858517"/>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717648"/>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283570"/>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pic>
        <p:nvPicPr>
          <p:cNvPr id="5" name="Picture 4" descr="UMBC-primary-logo-CMYK-on-black.png">
            <a:extLst>
              <a:ext uri="{FF2B5EF4-FFF2-40B4-BE49-F238E27FC236}">
                <a16:creationId xmlns:a16="http://schemas.microsoft.com/office/drawing/2014/main" id="{A4B53916-F5FC-7344-852B-551758A3CEE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78302"/>
          <a:stretch/>
        </p:blipFill>
        <p:spPr>
          <a:xfrm>
            <a:off x="8647318" y="60511"/>
            <a:ext cx="449617" cy="477371"/>
          </a:xfrm>
          <a:prstGeom prst="rect">
            <a:avLst/>
          </a:prstGeom>
        </p:spPr>
      </p:pic>
    </p:spTree>
    <p:extLst>
      <p:ext uri="{BB962C8B-B14F-4D97-AF65-F5344CB8AC3E}">
        <p14:creationId xmlns:p14="http://schemas.microsoft.com/office/powerpoint/2010/main" val="18080327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702644"/>
            <a:ext cx="8229600" cy="644065"/>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10179"/>
            <a:ext cx="8229600" cy="2984444"/>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7463C41C-A487-0C45-A261-16903102544D}" type="datetimeFigureOut">
              <a:rPr lang="en-US" smtClean="0"/>
              <a:t>9/9/2024</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URL</a:t>
            </a:r>
          </a:p>
        </p:txBody>
      </p:sp>
      <p:pic>
        <p:nvPicPr>
          <p:cNvPr id="7" name="Picture 6" descr="MD-flag-background-ppt.png"/>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0" y="0"/>
            <a:ext cx="9143999" cy="571500"/>
          </a:xfrm>
          <a:prstGeom prst="rect">
            <a:avLst/>
          </a:prstGeom>
        </p:spPr>
      </p:pic>
      <p:pic>
        <p:nvPicPr>
          <p:cNvPr id="10" name="Picture 9" descr="corner-element.png"/>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a:off x="7919918" y="3901058"/>
            <a:ext cx="1224081" cy="1242442"/>
          </a:xfrm>
          <a:prstGeom prst="rect">
            <a:avLst/>
          </a:prstGeom>
          <a:noFill/>
          <a:ln>
            <a:noFill/>
          </a:ln>
        </p:spPr>
      </p:pic>
    </p:spTree>
    <p:extLst>
      <p:ext uri="{BB962C8B-B14F-4D97-AF65-F5344CB8AC3E}">
        <p14:creationId xmlns:p14="http://schemas.microsoft.com/office/powerpoint/2010/main" val="80290372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mailto:fgonzale@umbc.edu"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www.datascienceglossary.org/" TargetMode="Externa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hyperlink" Target="https://www.datacamp.com/community/tutorials/data-science-industry-infographic" TargetMode="Externa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 Id="rId9" Type="http://schemas.openxmlformats.org/officeDocument/2006/relationships/image" Target="../media/image14.png"/></Relationships>
</file>

<file path=ppt/slides/_rels/slide1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tiff"/><Relationship Id="rId4" Type="http://schemas.openxmlformats.org/officeDocument/2006/relationships/image" Target="../media/image17.tif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github.com/fgonzaleumbc/DATA601" TargetMode="External"/><Relationship Id="rId2" Type="http://schemas.openxmlformats.org/officeDocument/2006/relationships/hyperlink" Target="https://www.anaconda.com/" TargetMode="External"/><Relationship Id="rId1" Type="http://schemas.openxmlformats.org/officeDocument/2006/relationships/slideLayout" Target="../slideLayouts/slideLayout2.xml"/><Relationship Id="rId6" Type="http://schemas.openxmlformats.org/officeDocument/2006/relationships/hyperlink" Target="https://drive.google.com/" TargetMode="External"/><Relationship Id="rId5" Type="http://schemas.openxmlformats.org/officeDocument/2006/relationships/hyperlink" Target="https://colab.research.google.com/" TargetMode="External"/><Relationship Id="rId4" Type="http://schemas.openxmlformats.org/officeDocument/2006/relationships/hyperlink" Target="https://my.umbc.edu/"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en.wikipedia.org/wiki/Digital_archaeology" TargetMode="External"/><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hyperlink" Target="https://try.github.io/&#8203;"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hyperlink" Target="http://dev2ops.org/2010/02/what-is-devops/&#8203;" TargetMode="External"/><Relationship Id="rId2" Type="http://schemas.openxmlformats.org/officeDocument/2006/relationships/hyperlink" Target="http://dev2ops.org/2010/02/what-is-devops/" TargetMode="Externa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7.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hyperlink" Target="https://hbr.org/2017/01/the-best-data-scientists-get-out-and-talk-to-people&#8203;"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hyperlink" Target="http://www.mostlycolor.ch/2018/04/data-analysis-careers.html" TargetMode="External"/></Relationships>
</file>

<file path=ppt/slides/_rels/slide30.xml.rels><?xml version="1.0" encoding="UTF-8" standalone="yes"?>
<Relationships xmlns="http://schemas.openxmlformats.org/package/2006/relationships"><Relationship Id="rId2" Type="http://schemas.openxmlformats.org/officeDocument/2006/relationships/hyperlink" Target="https://en.wikipedia.org/wiki/Minimum_viable_product"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en.wikipedia.org/wiki/Pomodoro_Technique"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5.jpeg"/></Relationships>
</file>

<file path=ppt/slides/_rels/slide32.xml.rels><?xml version="1.0" encoding="UTF-8" standalone="yes"?>
<Relationships xmlns="http://schemas.openxmlformats.org/package/2006/relationships"><Relationship Id="rId2" Type="http://schemas.openxmlformats.org/officeDocument/2006/relationships/hyperlink" Target="https://stackoverflow.com/help/how-to-ask"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hyperlink" Target="https://www.reddit.com/r/datascience/" TargetMode="External"/><Relationship Id="rId3" Type="http://schemas.openxmlformats.org/officeDocument/2006/relationships/hyperlink" Target="https://courses.csail.mit.edu/18.337/2015/docs/50YearsDataScience.pdf" TargetMode="External"/><Relationship Id="rId7" Type="http://schemas.openxmlformats.org/officeDocument/2006/relationships/hyperlink" Target="https://hackernoon.com/"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hyperlink" Target="https://news.ycombinator.com/" TargetMode="External"/><Relationship Id="rId11" Type="http://schemas.openxmlformats.org/officeDocument/2006/relationships/hyperlink" Target="https://ai.googleblog.com/" TargetMode="External"/><Relationship Id="rId5" Type="http://schemas.openxmlformats.org/officeDocument/2006/relationships/hyperlink" Target="https://www.kdnuggets.com/" TargetMode="External"/><Relationship Id="rId10" Type="http://schemas.openxmlformats.org/officeDocument/2006/relationships/hyperlink" Target="https://insidebigdata.com/" TargetMode="External"/><Relationship Id="rId4" Type="http://schemas.openxmlformats.org/officeDocument/2006/relationships/hyperlink" Target="https://www.forbes.com/sites/gilpress/2013/05/28/a-very-short-history-of-data-science" TargetMode="External"/><Relationship Id="rId9" Type="http://schemas.openxmlformats.org/officeDocument/2006/relationships/hyperlink" Target="https://dataelixir.com/newsletters/" TargetMode="External"/></Relationships>
</file>

<file path=ppt/slides/_rels/slide35.xml.rels><?xml version="1.0" encoding="UTF-8" standalone="yes"?>
<Relationships xmlns="http://schemas.openxmlformats.org/package/2006/relationships"><Relationship Id="rId8" Type="http://schemas.openxmlformats.org/officeDocument/2006/relationships/hyperlink" Target="https://datacatalog.worldbank.org/" TargetMode="External"/><Relationship Id="rId3" Type="http://schemas.openxmlformats.org/officeDocument/2006/relationships/hyperlink" Target="https://www.meetup.com/DataWorks/" TargetMode="External"/><Relationship Id="rId7" Type="http://schemas.openxmlformats.org/officeDocument/2006/relationships/hyperlink" Target="https://datasetsearch.research.google.com/" TargetMode="External"/><Relationship Id="rId2" Type="http://schemas.openxmlformats.org/officeDocument/2006/relationships/hyperlink" Target="https://www.meetup.com/topics/data-science/" TargetMode="External"/><Relationship Id="rId1" Type="http://schemas.openxmlformats.org/officeDocument/2006/relationships/slideLayout" Target="../slideLayouts/slideLayout2.xml"/><Relationship Id="rId6" Type="http://schemas.openxmlformats.org/officeDocument/2006/relationships/hyperlink" Target="https://github.com/rfordatascience/tidytuesday" TargetMode="External"/><Relationship Id="rId5" Type="http://schemas.openxmlformats.org/officeDocument/2006/relationships/hyperlink" Target="https://www.burtchworks.com/category/salary/" TargetMode="External"/><Relationship Id="rId4" Type="http://schemas.openxmlformats.org/officeDocument/2006/relationships/hyperlink" Target="https://www.meetup.com/Statistical-Seminars-DC/" TargetMode="External"/><Relationship Id="rId9" Type="http://schemas.openxmlformats.org/officeDocument/2006/relationships/hyperlink" Target="https://opendata.maryland.gov/" TargetMode="External"/></Relationships>
</file>

<file path=ppt/slides/_rels/slide36.xml.rels><?xml version="1.0" encoding="UTF-8" standalone="yes"?>
<Relationships xmlns="http://schemas.openxmlformats.org/package/2006/relationships"><Relationship Id="rId3" Type="http://schemas.openxmlformats.org/officeDocument/2006/relationships/hyperlink" Target="https://data.gov/" TargetMode="External"/><Relationship Id="rId7" Type="http://schemas.openxmlformats.org/officeDocument/2006/relationships/hyperlink" Target="https://opendata.maryland.gov/" TargetMode="External"/><Relationship Id="rId2" Type="http://schemas.openxmlformats.org/officeDocument/2006/relationships/hyperlink" Target="https://github.com/" TargetMode="External"/><Relationship Id="rId1" Type="http://schemas.openxmlformats.org/officeDocument/2006/relationships/slideLayout" Target="../slideLayouts/slideLayout2.xml"/><Relationship Id="rId6" Type="http://schemas.openxmlformats.org/officeDocument/2006/relationships/hyperlink" Target="https://datacatalog.worldbank.org/" TargetMode="External"/><Relationship Id="rId5" Type="http://schemas.openxmlformats.org/officeDocument/2006/relationships/hyperlink" Target="https://datasetsearch.research.google.com/" TargetMode="External"/><Relationship Id="rId4" Type="http://schemas.openxmlformats.org/officeDocument/2006/relationships/hyperlink" Target="https://www.kaggle.com/" TargetMode="External"/></Relationships>
</file>

<file path=ppt/slides/_rels/slide37.xml.rels><?xml version="1.0" encoding="UTF-8" standalone="yes"?>
<Relationships xmlns="http://schemas.openxmlformats.org/package/2006/relationships"><Relationship Id="rId3" Type="http://schemas.openxmlformats.org/officeDocument/2006/relationships/hyperlink" Target="https://seaborn.pydata.org/examples/index.html" TargetMode="External"/><Relationship Id="rId2" Type="http://schemas.openxmlformats.org/officeDocument/2006/relationships/hyperlink" Target="https://matplotlib.org/stable/gallery/index.html" TargetMode="External"/><Relationship Id="rId1" Type="http://schemas.openxmlformats.org/officeDocument/2006/relationships/slideLayout" Target="../slideLayouts/slideLayout2.xml"/><Relationship Id="rId6" Type="http://schemas.openxmlformats.org/officeDocument/2006/relationships/hyperlink" Target="https://projects.fivethirtyeight.com/" TargetMode="External"/><Relationship Id="rId5" Type="http://schemas.openxmlformats.org/officeDocument/2006/relationships/hyperlink" Target="https://d3-graph-gallery.com/" TargetMode="External"/><Relationship Id="rId4" Type="http://schemas.openxmlformats.org/officeDocument/2006/relationships/hyperlink" Target="https://plotly.com/python/"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www.congress.gov/bill/117th-congress/senate-bill/1605/text"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6">
            <a:extLst>
              <a:ext uri="{FF2B5EF4-FFF2-40B4-BE49-F238E27FC236}">
                <a16:creationId xmlns:a16="http://schemas.microsoft.com/office/drawing/2014/main" id="{325F4B55-9B5E-A046-A0AA-97BE96F9982D}"/>
              </a:ext>
            </a:extLst>
          </p:cNvPr>
          <p:cNvSpPr>
            <a:spLocks noGrp="1"/>
          </p:cNvSpPr>
          <p:nvPr>
            <p:ph type="subTitle" idx="1"/>
          </p:nvPr>
        </p:nvSpPr>
        <p:spPr>
          <a:xfrm>
            <a:off x="1418665" y="3657599"/>
            <a:ext cx="6400800" cy="1227221"/>
          </a:xfrm>
        </p:spPr>
        <p:txBody>
          <a:bodyPr>
            <a:normAutofit fontScale="77500" lnSpcReduction="20000"/>
          </a:bodyPr>
          <a:lstStyle/>
          <a:p>
            <a:r>
              <a:rPr lang="en-US" dirty="0"/>
              <a:t>UMBC Data 601</a:t>
            </a:r>
          </a:p>
          <a:p>
            <a:r>
              <a:rPr lang="en-US" dirty="0"/>
              <a:t>Instructor: Felix Gonzalez</a:t>
            </a:r>
          </a:p>
          <a:p>
            <a:r>
              <a:rPr lang="en-US" dirty="0">
                <a:hlinkClick r:id="rId2"/>
              </a:rPr>
              <a:t>fgonzale@umbc.edu</a:t>
            </a:r>
            <a:r>
              <a:rPr lang="en-US" dirty="0"/>
              <a:t> </a:t>
            </a:r>
          </a:p>
          <a:p>
            <a:endParaRPr lang="en-US" dirty="0"/>
          </a:p>
          <a:p>
            <a:endParaRPr lang="en-US" dirty="0"/>
          </a:p>
        </p:txBody>
      </p:sp>
      <p:sp>
        <p:nvSpPr>
          <p:cNvPr id="6" name="Title 5">
            <a:extLst>
              <a:ext uri="{FF2B5EF4-FFF2-40B4-BE49-F238E27FC236}">
                <a16:creationId xmlns:a16="http://schemas.microsoft.com/office/drawing/2014/main" id="{ECACC570-F208-5741-9CF1-03630BBA85F9}"/>
              </a:ext>
            </a:extLst>
          </p:cNvPr>
          <p:cNvSpPr>
            <a:spLocks noGrp="1"/>
          </p:cNvSpPr>
          <p:nvPr>
            <p:ph type="ctrTitle"/>
          </p:nvPr>
        </p:nvSpPr>
        <p:spPr>
          <a:xfrm>
            <a:off x="726140" y="1328879"/>
            <a:ext cx="7772400" cy="1851350"/>
          </a:xfrm>
        </p:spPr>
        <p:txBody>
          <a:bodyPr>
            <a:normAutofit fontScale="90000"/>
          </a:bodyPr>
          <a:lstStyle/>
          <a:p>
            <a:r>
              <a:rPr lang="en-US" dirty="0"/>
              <a:t>DATA 601 – Lecture 01</a:t>
            </a:r>
            <a:br>
              <a:rPr lang="en-US" dirty="0"/>
            </a:br>
            <a:r>
              <a:rPr lang="en-US" dirty="0"/>
              <a:t>Data Science Concepts and Workflows</a:t>
            </a:r>
          </a:p>
        </p:txBody>
      </p:sp>
    </p:spTree>
    <p:extLst>
      <p:ext uri="{BB962C8B-B14F-4D97-AF65-F5344CB8AC3E}">
        <p14:creationId xmlns:p14="http://schemas.microsoft.com/office/powerpoint/2010/main" val="13316491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C0F897-C447-07F3-006D-3EEAA24D8F3B}"/>
              </a:ext>
            </a:extLst>
          </p:cNvPr>
          <p:cNvSpPr>
            <a:spLocks noGrp="1"/>
          </p:cNvSpPr>
          <p:nvPr>
            <p:ph type="title"/>
          </p:nvPr>
        </p:nvSpPr>
        <p:spPr/>
        <p:txBody>
          <a:bodyPr/>
          <a:lstStyle/>
          <a:p>
            <a:r>
              <a:rPr lang="en-US" dirty="0"/>
              <a:t>Knowledge Management Lifecycle</a:t>
            </a:r>
          </a:p>
        </p:txBody>
      </p:sp>
      <p:sp>
        <p:nvSpPr>
          <p:cNvPr id="4" name="Rectangle 3">
            <a:extLst>
              <a:ext uri="{FF2B5EF4-FFF2-40B4-BE49-F238E27FC236}">
                <a16:creationId xmlns:a16="http://schemas.microsoft.com/office/drawing/2014/main" id="{95E96BDC-CAB2-ABB7-3E96-BBF81172A91A}"/>
              </a:ext>
            </a:extLst>
          </p:cNvPr>
          <p:cNvSpPr/>
          <p:nvPr/>
        </p:nvSpPr>
        <p:spPr>
          <a:xfrm>
            <a:off x="3287729" y="710701"/>
            <a:ext cx="2360236" cy="620147"/>
          </a:xfrm>
          <a:prstGeom prst="rect">
            <a:avLst/>
          </a:prstGeom>
          <a:solidFill>
            <a:schemeClr val="accent6">
              <a:lumMod val="50000"/>
            </a:schemeClr>
          </a:solidFill>
          <a:ln>
            <a:solidFill>
              <a:schemeClr val="tx1"/>
            </a:solidFill>
          </a:ln>
          <a:effectLst>
            <a:outerShdw blurRad="40000" dist="23000" dir="5400000" rotWithShape="0">
              <a:srgbClr val="000000">
                <a:alpha val="35000"/>
              </a:srgbClr>
            </a:outerShdw>
            <a:softEdge rad="31750"/>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Knowledge Creation and Discovery</a:t>
            </a:r>
          </a:p>
        </p:txBody>
      </p:sp>
      <p:sp>
        <p:nvSpPr>
          <p:cNvPr id="5" name="Rectangle 4">
            <a:extLst>
              <a:ext uri="{FF2B5EF4-FFF2-40B4-BE49-F238E27FC236}">
                <a16:creationId xmlns:a16="http://schemas.microsoft.com/office/drawing/2014/main" id="{0686864E-8A85-F6BD-7C6C-B5A60E092CC2}"/>
              </a:ext>
            </a:extLst>
          </p:cNvPr>
          <p:cNvSpPr/>
          <p:nvPr/>
        </p:nvSpPr>
        <p:spPr>
          <a:xfrm>
            <a:off x="5647965" y="1615953"/>
            <a:ext cx="2360236" cy="620147"/>
          </a:xfrm>
          <a:prstGeom prst="rect">
            <a:avLst/>
          </a:prstGeom>
          <a:solidFill>
            <a:schemeClr val="accent6">
              <a:lumMod val="50000"/>
            </a:schemeClr>
          </a:solidFill>
          <a:ln>
            <a:solidFill>
              <a:schemeClr val="tx1"/>
            </a:solidFill>
          </a:ln>
          <a:effectLst>
            <a:outerShdw blurRad="40000" dist="23000" dir="5400000" rotWithShape="0">
              <a:srgbClr val="000000">
                <a:alpha val="35000"/>
              </a:srgbClr>
            </a:outerShdw>
            <a:softEdge rad="31750"/>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Knowledge Capture and Curation</a:t>
            </a:r>
          </a:p>
        </p:txBody>
      </p:sp>
      <p:sp>
        <p:nvSpPr>
          <p:cNvPr id="6" name="Rectangle 5">
            <a:extLst>
              <a:ext uri="{FF2B5EF4-FFF2-40B4-BE49-F238E27FC236}">
                <a16:creationId xmlns:a16="http://schemas.microsoft.com/office/drawing/2014/main" id="{D5C5DB99-4B31-63E6-C369-D025765A57FA}"/>
              </a:ext>
            </a:extLst>
          </p:cNvPr>
          <p:cNvSpPr/>
          <p:nvPr/>
        </p:nvSpPr>
        <p:spPr>
          <a:xfrm>
            <a:off x="5647965" y="2925096"/>
            <a:ext cx="2360236" cy="620147"/>
          </a:xfrm>
          <a:prstGeom prst="rect">
            <a:avLst/>
          </a:prstGeom>
          <a:solidFill>
            <a:schemeClr val="accent6">
              <a:lumMod val="50000"/>
            </a:schemeClr>
          </a:solidFill>
          <a:ln>
            <a:solidFill>
              <a:schemeClr val="tx1"/>
            </a:solidFill>
          </a:ln>
          <a:effectLst>
            <a:outerShdw blurRad="40000" dist="23000" dir="5400000" rotWithShape="0">
              <a:srgbClr val="000000">
                <a:alpha val="35000"/>
              </a:srgbClr>
            </a:outerShdw>
            <a:softEdge rad="31750"/>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Knowledge Retrieval (e.g., ranking, analysis)</a:t>
            </a:r>
          </a:p>
        </p:txBody>
      </p:sp>
      <p:sp>
        <p:nvSpPr>
          <p:cNvPr id="7" name="Rectangle 6">
            <a:extLst>
              <a:ext uri="{FF2B5EF4-FFF2-40B4-BE49-F238E27FC236}">
                <a16:creationId xmlns:a16="http://schemas.microsoft.com/office/drawing/2014/main" id="{0A6D1CA8-034F-4993-5D83-4D6F2B1BAA36}"/>
              </a:ext>
            </a:extLst>
          </p:cNvPr>
          <p:cNvSpPr/>
          <p:nvPr/>
        </p:nvSpPr>
        <p:spPr>
          <a:xfrm>
            <a:off x="3287729" y="3871249"/>
            <a:ext cx="2360236" cy="620147"/>
          </a:xfrm>
          <a:prstGeom prst="rect">
            <a:avLst/>
          </a:prstGeom>
          <a:solidFill>
            <a:schemeClr val="accent6">
              <a:lumMod val="50000"/>
            </a:schemeClr>
          </a:solidFill>
          <a:ln>
            <a:solidFill>
              <a:schemeClr val="tx1"/>
            </a:solidFill>
          </a:ln>
          <a:effectLst>
            <a:outerShdw blurRad="40000" dist="23000" dir="5400000" rotWithShape="0">
              <a:srgbClr val="000000">
                <a:alpha val="35000"/>
              </a:srgbClr>
            </a:outerShdw>
            <a:softEdge rad="31750"/>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Knowledge Sharing  (e.g., dissemination)</a:t>
            </a:r>
          </a:p>
        </p:txBody>
      </p:sp>
      <p:sp>
        <p:nvSpPr>
          <p:cNvPr id="8" name="Rectangle 7">
            <a:extLst>
              <a:ext uri="{FF2B5EF4-FFF2-40B4-BE49-F238E27FC236}">
                <a16:creationId xmlns:a16="http://schemas.microsoft.com/office/drawing/2014/main" id="{6E05398A-0151-126C-EEE1-E15391643659}"/>
              </a:ext>
            </a:extLst>
          </p:cNvPr>
          <p:cNvSpPr/>
          <p:nvPr/>
        </p:nvSpPr>
        <p:spPr>
          <a:xfrm>
            <a:off x="927493" y="1615952"/>
            <a:ext cx="2360236" cy="620147"/>
          </a:xfrm>
          <a:prstGeom prst="rect">
            <a:avLst/>
          </a:prstGeom>
          <a:solidFill>
            <a:schemeClr val="accent6">
              <a:lumMod val="50000"/>
            </a:schemeClr>
          </a:solidFill>
          <a:ln>
            <a:solidFill>
              <a:schemeClr val="tx1"/>
            </a:solidFill>
          </a:ln>
          <a:effectLst>
            <a:outerShdw blurRad="40000" dist="23000" dir="5400000" rotWithShape="0">
              <a:srgbClr val="000000">
                <a:alpha val="35000"/>
              </a:srgbClr>
            </a:outerShdw>
            <a:softEdge rad="31750"/>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Knowledge Monitoring</a:t>
            </a:r>
          </a:p>
        </p:txBody>
      </p:sp>
      <p:sp>
        <p:nvSpPr>
          <p:cNvPr id="9" name="Rectangle 8">
            <a:extLst>
              <a:ext uri="{FF2B5EF4-FFF2-40B4-BE49-F238E27FC236}">
                <a16:creationId xmlns:a16="http://schemas.microsoft.com/office/drawing/2014/main" id="{2F6E85C4-20B1-2027-47D5-FBD0C5550A8A}"/>
              </a:ext>
            </a:extLst>
          </p:cNvPr>
          <p:cNvSpPr/>
          <p:nvPr/>
        </p:nvSpPr>
        <p:spPr>
          <a:xfrm>
            <a:off x="927493" y="2925483"/>
            <a:ext cx="2360236" cy="620147"/>
          </a:xfrm>
          <a:prstGeom prst="rect">
            <a:avLst/>
          </a:prstGeom>
          <a:solidFill>
            <a:schemeClr val="accent6">
              <a:lumMod val="50000"/>
            </a:schemeClr>
          </a:solidFill>
          <a:ln>
            <a:solidFill>
              <a:schemeClr val="tx1"/>
            </a:solidFill>
          </a:ln>
          <a:effectLst>
            <a:outerShdw blurRad="40000" dist="23000" dir="5400000" rotWithShape="0">
              <a:srgbClr val="000000">
                <a:alpha val="35000"/>
              </a:srgbClr>
            </a:outerShdw>
            <a:softEdge rad="31750"/>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Knowledge Leverage</a:t>
            </a:r>
          </a:p>
          <a:p>
            <a:pPr algn="ctr"/>
            <a:r>
              <a:rPr lang="en-US" dirty="0"/>
              <a:t>(e.g., decision making)</a:t>
            </a:r>
          </a:p>
        </p:txBody>
      </p:sp>
      <p:cxnSp>
        <p:nvCxnSpPr>
          <p:cNvPr id="11" name="Straight Arrow Connector 10">
            <a:extLst>
              <a:ext uri="{FF2B5EF4-FFF2-40B4-BE49-F238E27FC236}">
                <a16:creationId xmlns:a16="http://schemas.microsoft.com/office/drawing/2014/main" id="{80CF9F8F-9FF5-A5AF-8B29-3A2C08B8D411}"/>
              </a:ext>
            </a:extLst>
          </p:cNvPr>
          <p:cNvCxnSpPr>
            <a:stCxn id="5" idx="2"/>
            <a:endCxn id="6" idx="0"/>
          </p:cNvCxnSpPr>
          <p:nvPr/>
        </p:nvCxnSpPr>
        <p:spPr>
          <a:xfrm>
            <a:off x="6828083" y="2236100"/>
            <a:ext cx="0" cy="688996"/>
          </a:xfrm>
          <a:prstGeom prst="straightConnector1">
            <a:avLst/>
          </a:prstGeom>
          <a:ln w="1016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49ABAF15-E961-03C0-DC82-05990EB4556A}"/>
              </a:ext>
            </a:extLst>
          </p:cNvPr>
          <p:cNvCxnSpPr>
            <a:cxnSpLocks/>
            <a:stCxn id="9" idx="0"/>
            <a:endCxn id="8" idx="2"/>
          </p:cNvCxnSpPr>
          <p:nvPr/>
        </p:nvCxnSpPr>
        <p:spPr>
          <a:xfrm flipV="1">
            <a:off x="2107611" y="2236099"/>
            <a:ext cx="0" cy="689384"/>
          </a:xfrm>
          <a:prstGeom prst="straightConnector1">
            <a:avLst/>
          </a:prstGeom>
          <a:ln w="1016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6" name="Connector: Elbow 15">
            <a:extLst>
              <a:ext uri="{FF2B5EF4-FFF2-40B4-BE49-F238E27FC236}">
                <a16:creationId xmlns:a16="http://schemas.microsoft.com/office/drawing/2014/main" id="{F55E3CCD-09AA-CAD3-FCAD-FEBCD03CD1AD}"/>
              </a:ext>
            </a:extLst>
          </p:cNvPr>
          <p:cNvCxnSpPr>
            <a:stCxn id="4" idx="3"/>
            <a:endCxn id="5" idx="0"/>
          </p:cNvCxnSpPr>
          <p:nvPr/>
        </p:nvCxnSpPr>
        <p:spPr>
          <a:xfrm>
            <a:off x="5647965" y="1020775"/>
            <a:ext cx="1180118" cy="595178"/>
          </a:xfrm>
          <a:prstGeom prst="bentConnector2">
            <a:avLst/>
          </a:prstGeom>
          <a:ln w="1016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7" name="Connector: Elbow 16">
            <a:extLst>
              <a:ext uri="{FF2B5EF4-FFF2-40B4-BE49-F238E27FC236}">
                <a16:creationId xmlns:a16="http://schemas.microsoft.com/office/drawing/2014/main" id="{E5698F42-4067-1DFB-36B8-9840F27C2544}"/>
              </a:ext>
            </a:extLst>
          </p:cNvPr>
          <p:cNvCxnSpPr>
            <a:cxnSpLocks/>
            <a:stCxn id="6" idx="2"/>
            <a:endCxn id="7" idx="3"/>
          </p:cNvCxnSpPr>
          <p:nvPr/>
        </p:nvCxnSpPr>
        <p:spPr>
          <a:xfrm rot="5400000">
            <a:off x="5919984" y="3273224"/>
            <a:ext cx="636080" cy="1180118"/>
          </a:xfrm>
          <a:prstGeom prst="bentConnector2">
            <a:avLst/>
          </a:prstGeom>
          <a:ln w="1016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2" name="Connector: Elbow 21">
            <a:extLst>
              <a:ext uri="{FF2B5EF4-FFF2-40B4-BE49-F238E27FC236}">
                <a16:creationId xmlns:a16="http://schemas.microsoft.com/office/drawing/2014/main" id="{88180690-4FA3-8541-EFA4-70BCE211544F}"/>
              </a:ext>
            </a:extLst>
          </p:cNvPr>
          <p:cNvCxnSpPr>
            <a:cxnSpLocks/>
            <a:stCxn id="7" idx="1"/>
            <a:endCxn id="9" idx="2"/>
          </p:cNvCxnSpPr>
          <p:nvPr/>
        </p:nvCxnSpPr>
        <p:spPr>
          <a:xfrm rot="10800000">
            <a:off x="2107611" y="3545631"/>
            <a:ext cx="1180118" cy="635693"/>
          </a:xfrm>
          <a:prstGeom prst="bentConnector2">
            <a:avLst/>
          </a:prstGeom>
          <a:ln w="1016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5" name="Connector: Elbow 24">
            <a:extLst>
              <a:ext uri="{FF2B5EF4-FFF2-40B4-BE49-F238E27FC236}">
                <a16:creationId xmlns:a16="http://schemas.microsoft.com/office/drawing/2014/main" id="{5669A8CB-4F18-4DFA-D484-0A547A9C7790}"/>
              </a:ext>
            </a:extLst>
          </p:cNvPr>
          <p:cNvCxnSpPr>
            <a:cxnSpLocks/>
            <a:stCxn id="8" idx="0"/>
            <a:endCxn id="4" idx="1"/>
          </p:cNvCxnSpPr>
          <p:nvPr/>
        </p:nvCxnSpPr>
        <p:spPr>
          <a:xfrm rot="5400000" flipH="1" flipV="1">
            <a:off x="2400082" y="728305"/>
            <a:ext cx="595177" cy="1180118"/>
          </a:xfrm>
          <a:prstGeom prst="bentConnector2">
            <a:avLst/>
          </a:prstGeom>
          <a:ln w="101600">
            <a:solidFill>
              <a:schemeClr val="tx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977494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A4677A-E7C3-6090-B7A1-33238AD7BB12}"/>
              </a:ext>
            </a:extLst>
          </p:cNvPr>
          <p:cNvSpPr>
            <a:spLocks noGrp="1"/>
          </p:cNvSpPr>
          <p:nvPr>
            <p:ph type="title"/>
          </p:nvPr>
        </p:nvSpPr>
        <p:spPr/>
        <p:txBody>
          <a:bodyPr/>
          <a:lstStyle/>
          <a:p>
            <a:r>
              <a:rPr lang="en-US" dirty="0"/>
              <a:t>Lots of Tools and Platforms</a:t>
            </a:r>
          </a:p>
        </p:txBody>
      </p:sp>
      <p:sp>
        <p:nvSpPr>
          <p:cNvPr id="3" name="Content Placeholder 2">
            <a:extLst>
              <a:ext uri="{FF2B5EF4-FFF2-40B4-BE49-F238E27FC236}">
                <a16:creationId xmlns:a16="http://schemas.microsoft.com/office/drawing/2014/main" id="{674BCC20-BC1F-10AE-9A76-6D3518AAAF39}"/>
              </a:ext>
            </a:extLst>
          </p:cNvPr>
          <p:cNvSpPr>
            <a:spLocks noGrp="1"/>
          </p:cNvSpPr>
          <p:nvPr>
            <p:ph idx="1"/>
          </p:nvPr>
        </p:nvSpPr>
        <p:spPr>
          <a:xfrm>
            <a:off x="457200" y="732865"/>
            <a:ext cx="8229600" cy="4108075"/>
          </a:xfrm>
        </p:spPr>
        <p:txBody>
          <a:bodyPr>
            <a:normAutofit fontScale="55000" lnSpcReduction="20000"/>
          </a:bodyPr>
          <a:lstStyle/>
          <a:p>
            <a:pPr algn="l"/>
            <a:r>
              <a:rPr lang="en-US" b="0" i="0" dirty="0">
                <a:solidFill>
                  <a:srgbClr val="000000"/>
                </a:solidFill>
                <a:effectLst/>
                <a:latin typeface="Helvetica Neue"/>
              </a:rPr>
              <a:t>Tools often have a combination of capabilities (e.g., visualization, AI, ML, NLP, etc.). Examples of readily available tools:</a:t>
            </a:r>
          </a:p>
          <a:p>
            <a:pPr lvl="1">
              <a:buFont typeface="+mj-lt"/>
              <a:buAutoNum type="arabicPeriod"/>
            </a:pPr>
            <a:r>
              <a:rPr lang="en-US" b="0" i="0" dirty="0">
                <a:solidFill>
                  <a:srgbClr val="000000"/>
                </a:solidFill>
                <a:effectLst/>
                <a:latin typeface="Helvetica Neue"/>
              </a:rPr>
              <a:t>Open source (e.g., Python, R, </a:t>
            </a:r>
            <a:r>
              <a:rPr lang="en-US" b="0" i="0" dirty="0" err="1">
                <a:solidFill>
                  <a:srgbClr val="000000"/>
                </a:solidFill>
                <a:effectLst/>
                <a:latin typeface="Helvetica Neue"/>
              </a:rPr>
              <a:t>Jupyter</a:t>
            </a:r>
            <a:r>
              <a:rPr lang="en-US" b="0" i="0" dirty="0">
                <a:solidFill>
                  <a:srgbClr val="000000"/>
                </a:solidFill>
                <a:effectLst/>
                <a:latin typeface="Helvetica Neue"/>
              </a:rPr>
              <a:t>, JSD3, etc.)</a:t>
            </a:r>
          </a:p>
          <a:p>
            <a:pPr algn="l"/>
            <a:endParaRPr lang="en-US" b="0" i="0" dirty="0">
              <a:solidFill>
                <a:srgbClr val="000000"/>
              </a:solidFill>
              <a:effectLst/>
              <a:latin typeface="Helvetica Neue"/>
            </a:endParaRPr>
          </a:p>
          <a:p>
            <a:pPr algn="l"/>
            <a:r>
              <a:rPr lang="en-US" b="0" i="0" dirty="0">
                <a:solidFill>
                  <a:srgbClr val="000000"/>
                </a:solidFill>
                <a:effectLst/>
                <a:latin typeface="Helvetica Neue"/>
              </a:rPr>
              <a:t>Example of data analytics and data science platforms all with different capabilities, limitations, and learning curves:</a:t>
            </a:r>
          </a:p>
          <a:p>
            <a:pPr lvl="1">
              <a:buFont typeface="+mj-lt"/>
              <a:buAutoNum type="arabicPeriod"/>
            </a:pPr>
            <a:r>
              <a:rPr lang="en-US" b="0" i="0" dirty="0">
                <a:solidFill>
                  <a:srgbClr val="000000"/>
                </a:solidFill>
                <a:effectLst/>
                <a:latin typeface="Helvetica Neue"/>
              </a:rPr>
              <a:t>Anaconda (Data science distribution package Python/R/</a:t>
            </a:r>
            <a:r>
              <a:rPr lang="en-US" b="0" i="0" dirty="0" err="1">
                <a:solidFill>
                  <a:srgbClr val="000000"/>
                </a:solidFill>
                <a:effectLst/>
                <a:latin typeface="Helvetica Neue"/>
              </a:rPr>
              <a:t>Jupyter</a:t>
            </a:r>
            <a:r>
              <a:rPr lang="en-US" b="0" i="0" dirty="0">
                <a:solidFill>
                  <a:srgbClr val="000000"/>
                </a:solidFill>
                <a:effectLst/>
                <a:latin typeface="Helvetica Neue"/>
              </a:rPr>
              <a:t>)</a:t>
            </a:r>
          </a:p>
          <a:p>
            <a:pPr lvl="1">
              <a:buFont typeface="+mj-lt"/>
              <a:buAutoNum type="arabicPeriod"/>
            </a:pPr>
            <a:r>
              <a:rPr lang="en-US" b="0" i="0" dirty="0">
                <a:solidFill>
                  <a:srgbClr val="000000"/>
                </a:solidFill>
                <a:effectLst/>
                <a:latin typeface="Helvetica Neue"/>
              </a:rPr>
              <a:t>NVIDIA Deep Learning Institute (DLI)/Data Science Libraries (e.g., RAPIDS)/Omniverse</a:t>
            </a:r>
          </a:p>
          <a:p>
            <a:pPr lvl="1">
              <a:buFont typeface="+mj-lt"/>
              <a:buAutoNum type="arabicPeriod"/>
            </a:pPr>
            <a:r>
              <a:rPr lang="en-US" b="0" i="0" dirty="0">
                <a:solidFill>
                  <a:srgbClr val="000000"/>
                </a:solidFill>
                <a:effectLst/>
                <a:latin typeface="Helvetica Neue"/>
              </a:rPr>
              <a:t>Google Cloud Services Platform</a:t>
            </a:r>
          </a:p>
          <a:p>
            <a:pPr lvl="1">
              <a:buFont typeface="+mj-lt"/>
              <a:buAutoNum type="arabicPeriod"/>
            </a:pPr>
            <a:r>
              <a:rPr lang="en-US" b="0" i="0" dirty="0">
                <a:solidFill>
                  <a:srgbClr val="000000"/>
                </a:solidFill>
                <a:effectLst/>
                <a:latin typeface="Helvetica Neue"/>
              </a:rPr>
              <a:t>Amazon Web Services</a:t>
            </a:r>
          </a:p>
          <a:p>
            <a:pPr lvl="1">
              <a:buFont typeface="+mj-lt"/>
              <a:buAutoNum type="arabicPeriod"/>
            </a:pPr>
            <a:r>
              <a:rPr lang="en-US" b="0" i="0" dirty="0">
                <a:solidFill>
                  <a:srgbClr val="000000"/>
                </a:solidFill>
                <a:effectLst/>
                <a:latin typeface="Helvetica Neue"/>
              </a:rPr>
              <a:t>MicroStrategy </a:t>
            </a:r>
          </a:p>
          <a:p>
            <a:pPr lvl="1">
              <a:buFont typeface="+mj-lt"/>
              <a:buAutoNum type="arabicPeriod"/>
            </a:pPr>
            <a:r>
              <a:rPr lang="en-US" b="0" i="0" dirty="0">
                <a:solidFill>
                  <a:srgbClr val="000000"/>
                </a:solidFill>
                <a:effectLst/>
                <a:latin typeface="Helvetica Neue"/>
              </a:rPr>
              <a:t>MS Power Apps/Power Bi/Azure</a:t>
            </a:r>
          </a:p>
          <a:p>
            <a:pPr lvl="1">
              <a:buFont typeface="+mj-lt"/>
              <a:buAutoNum type="arabicPeriod"/>
            </a:pPr>
            <a:r>
              <a:rPr lang="en-US" b="0" i="0" dirty="0">
                <a:solidFill>
                  <a:srgbClr val="000000"/>
                </a:solidFill>
                <a:effectLst/>
                <a:latin typeface="Helvetica Neue"/>
              </a:rPr>
              <a:t>Tableau</a:t>
            </a:r>
          </a:p>
          <a:p>
            <a:pPr lvl="1">
              <a:buFont typeface="+mj-lt"/>
              <a:buAutoNum type="arabicPeriod"/>
            </a:pPr>
            <a:r>
              <a:rPr lang="en-US" b="0" i="0" dirty="0">
                <a:solidFill>
                  <a:srgbClr val="000000"/>
                </a:solidFill>
                <a:effectLst/>
                <a:latin typeface="Helvetica Neue"/>
              </a:rPr>
              <a:t>Hadoop</a:t>
            </a:r>
          </a:p>
          <a:p>
            <a:pPr lvl="1">
              <a:buFont typeface="+mj-lt"/>
              <a:buAutoNum type="arabicPeriod"/>
            </a:pPr>
            <a:r>
              <a:rPr lang="en-US" b="0" i="0" dirty="0">
                <a:solidFill>
                  <a:srgbClr val="000000"/>
                </a:solidFill>
                <a:effectLst/>
                <a:latin typeface="Helvetica Neue"/>
              </a:rPr>
              <a:t>Palantir Foundry</a:t>
            </a:r>
          </a:p>
          <a:p>
            <a:pPr lvl="1">
              <a:buFont typeface="+mj-lt"/>
              <a:buAutoNum type="arabicPeriod"/>
            </a:pPr>
            <a:r>
              <a:rPr lang="en-US" b="0" i="0" dirty="0" err="1">
                <a:solidFill>
                  <a:srgbClr val="000000"/>
                </a:solidFill>
                <a:effectLst/>
                <a:latin typeface="Helvetica Neue"/>
              </a:rPr>
              <a:t>SkySpark</a:t>
            </a:r>
            <a:endParaRPr lang="en-US" b="0" i="0" dirty="0">
              <a:solidFill>
                <a:srgbClr val="000000"/>
              </a:solidFill>
              <a:effectLst/>
              <a:latin typeface="Helvetica Neue"/>
            </a:endParaRPr>
          </a:p>
          <a:p>
            <a:pPr lvl="1">
              <a:buFont typeface="+mj-lt"/>
              <a:buAutoNum type="arabicPeriod"/>
            </a:pPr>
            <a:r>
              <a:rPr lang="en-US" b="0" i="0" dirty="0">
                <a:solidFill>
                  <a:srgbClr val="000000"/>
                </a:solidFill>
                <a:effectLst/>
                <a:latin typeface="Helvetica Neue"/>
              </a:rPr>
              <a:t>PNNL Inspire (text analysis)</a:t>
            </a:r>
          </a:p>
          <a:p>
            <a:pPr lvl="1">
              <a:buFont typeface="+mj-lt"/>
              <a:buAutoNum type="arabicPeriod"/>
            </a:pPr>
            <a:r>
              <a:rPr lang="en-US" b="0" i="0" dirty="0">
                <a:solidFill>
                  <a:srgbClr val="000000"/>
                </a:solidFill>
                <a:effectLst/>
                <a:latin typeface="Helvetica Neue"/>
              </a:rPr>
              <a:t>Other low code or no-code development platforms</a:t>
            </a:r>
          </a:p>
          <a:p>
            <a:pPr marL="457200" lvl="1" indent="0">
              <a:buNone/>
            </a:pPr>
            <a:endParaRPr lang="en-US" b="0" i="0" dirty="0">
              <a:solidFill>
                <a:srgbClr val="000000"/>
              </a:solidFill>
              <a:effectLst/>
              <a:latin typeface="Helvetica Neue"/>
            </a:endParaRPr>
          </a:p>
          <a:p>
            <a:pPr algn="l"/>
            <a:r>
              <a:rPr lang="en-US" b="0" i="0" dirty="0">
                <a:solidFill>
                  <a:srgbClr val="000000"/>
                </a:solidFill>
                <a:effectLst/>
                <a:latin typeface="Helvetica Neue"/>
              </a:rPr>
              <a:t>Jargon can vary from company to company from tools to tools.</a:t>
            </a:r>
          </a:p>
          <a:p>
            <a:pPr marL="457200" lvl="1" indent="0">
              <a:buNone/>
            </a:pPr>
            <a:endParaRPr lang="en-US" b="0" i="0" dirty="0">
              <a:solidFill>
                <a:srgbClr val="000000"/>
              </a:solidFill>
              <a:effectLst/>
              <a:latin typeface="Helvetica Neue"/>
            </a:endParaRPr>
          </a:p>
          <a:p>
            <a:pPr marL="0" indent="0">
              <a:buNone/>
            </a:pPr>
            <a:endParaRPr lang="en-US" b="0" i="0" dirty="0">
              <a:solidFill>
                <a:srgbClr val="000000"/>
              </a:solidFill>
              <a:effectLst/>
              <a:latin typeface="Helvetica Neue"/>
            </a:endParaRPr>
          </a:p>
          <a:p>
            <a:endParaRPr lang="en-US" dirty="0"/>
          </a:p>
        </p:txBody>
      </p:sp>
    </p:spTree>
    <p:extLst>
      <p:ext uri="{BB962C8B-B14F-4D97-AF65-F5344CB8AC3E}">
        <p14:creationId xmlns:p14="http://schemas.microsoft.com/office/powerpoint/2010/main" val="25914112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C21950-4925-407F-9517-2A580F315912}"/>
              </a:ext>
            </a:extLst>
          </p:cNvPr>
          <p:cNvSpPr>
            <a:spLocks noGrp="1"/>
          </p:cNvSpPr>
          <p:nvPr>
            <p:ph type="title"/>
          </p:nvPr>
        </p:nvSpPr>
        <p:spPr/>
        <p:txBody>
          <a:bodyPr/>
          <a:lstStyle/>
          <a:p>
            <a:r>
              <a:rPr lang="en-US" dirty="0">
                <a:cs typeface="Calibri Light"/>
              </a:rPr>
              <a:t>DS is an active field</a:t>
            </a:r>
            <a:endParaRPr lang="en-US" dirty="0"/>
          </a:p>
        </p:txBody>
      </p:sp>
      <p:sp>
        <p:nvSpPr>
          <p:cNvPr id="3" name="Content Placeholder 2">
            <a:extLst>
              <a:ext uri="{FF2B5EF4-FFF2-40B4-BE49-F238E27FC236}">
                <a16:creationId xmlns:a16="http://schemas.microsoft.com/office/drawing/2014/main" id="{443C0148-BD26-4777-A844-9E0366AD5D49}"/>
              </a:ext>
            </a:extLst>
          </p:cNvPr>
          <p:cNvSpPr>
            <a:spLocks noGrp="1"/>
          </p:cNvSpPr>
          <p:nvPr>
            <p:ph idx="1"/>
          </p:nvPr>
        </p:nvSpPr>
        <p:spPr>
          <a:xfrm>
            <a:off x="550538" y="888697"/>
            <a:ext cx="3591156" cy="3861758"/>
          </a:xfrm>
        </p:spPr>
        <p:txBody>
          <a:bodyPr vert="horz" lIns="68580" tIns="34290" rIns="68580" bIns="34290" rtlCol="0" anchor="t">
            <a:normAutofit fontScale="62500" lnSpcReduction="20000"/>
          </a:bodyPr>
          <a:lstStyle/>
          <a:p>
            <a:r>
              <a:rPr lang="en-US" sz="2400" dirty="0">
                <a:cs typeface="Calibri"/>
              </a:rPr>
              <a:t>Increasing interest in the DS field</a:t>
            </a:r>
          </a:p>
          <a:p>
            <a:endParaRPr lang="en-US" sz="2400" dirty="0">
              <a:cs typeface="Calibri"/>
            </a:endParaRPr>
          </a:p>
          <a:p>
            <a:r>
              <a:rPr lang="en-US" sz="2400" dirty="0">
                <a:cs typeface="Calibri"/>
              </a:rPr>
              <a:t>Evolving field: There will always be something you haven't heard of before</a:t>
            </a:r>
          </a:p>
          <a:p>
            <a:endParaRPr lang="en-US" sz="2400" dirty="0">
              <a:cs typeface="Calibri"/>
            </a:endParaRPr>
          </a:p>
          <a:p>
            <a:r>
              <a:rPr lang="en-US" sz="2400" dirty="0">
                <a:cs typeface="Calibri"/>
              </a:rPr>
              <a:t>Be curious about new topics</a:t>
            </a:r>
          </a:p>
          <a:p>
            <a:endParaRPr lang="en-US" sz="2400" dirty="0">
              <a:cs typeface="Calibri"/>
            </a:endParaRPr>
          </a:p>
          <a:p>
            <a:r>
              <a:rPr lang="en-US" sz="2400" dirty="0">
                <a:cs typeface="Calibri"/>
              </a:rPr>
              <a:t>Know enough to be conversant with peers</a:t>
            </a:r>
          </a:p>
          <a:p>
            <a:endParaRPr lang="en-US" sz="2400" dirty="0">
              <a:cs typeface="Calibri"/>
            </a:endParaRPr>
          </a:p>
          <a:p>
            <a:r>
              <a:rPr lang="en-US" sz="2400" dirty="0">
                <a:cs typeface="Calibri"/>
              </a:rPr>
              <a:t>Research concepts and labels before using them</a:t>
            </a:r>
          </a:p>
          <a:p>
            <a:endParaRPr lang="en-US" sz="2400" dirty="0">
              <a:cs typeface="Calibri"/>
            </a:endParaRPr>
          </a:p>
          <a:p>
            <a:r>
              <a:rPr lang="en-US" sz="2400" dirty="0">
                <a:cs typeface="Calibri"/>
              </a:rPr>
              <a:t>Lots of jargon</a:t>
            </a:r>
          </a:p>
          <a:p>
            <a:endParaRPr lang="en-US" sz="2400" dirty="0">
              <a:cs typeface="Calibri"/>
            </a:endParaRPr>
          </a:p>
          <a:p>
            <a:pPr marL="0" indent="0">
              <a:buNone/>
            </a:pPr>
            <a:r>
              <a:rPr lang="en-US" sz="2400" i="1" dirty="0">
                <a:cs typeface="Calibri"/>
              </a:rPr>
              <a:t>Reference</a:t>
            </a:r>
            <a:r>
              <a:rPr lang="en-US" sz="2400" dirty="0">
                <a:cs typeface="Calibri"/>
              </a:rPr>
              <a:t>:  </a:t>
            </a:r>
          </a:p>
          <a:p>
            <a:pPr marL="0" indent="0">
              <a:buNone/>
            </a:pPr>
            <a:r>
              <a:rPr lang="en-US" sz="2400" dirty="0">
                <a:cs typeface="Calibri"/>
                <a:hlinkClick r:id="rId2"/>
              </a:rPr>
              <a:t>http://www.datascienceglossary.org/</a:t>
            </a:r>
            <a:endParaRPr lang="en-US" sz="2400" dirty="0">
              <a:cs typeface="Calibri"/>
            </a:endParaRPr>
          </a:p>
          <a:p>
            <a:endParaRPr lang="en-US" sz="2400" dirty="0">
              <a:cs typeface="Calibri"/>
            </a:endParaRPr>
          </a:p>
        </p:txBody>
      </p:sp>
      <p:pic>
        <p:nvPicPr>
          <p:cNvPr id="4" name="Picture 3">
            <a:extLst>
              <a:ext uri="{FF2B5EF4-FFF2-40B4-BE49-F238E27FC236}">
                <a16:creationId xmlns:a16="http://schemas.microsoft.com/office/drawing/2014/main" id="{387ACE48-6403-F8C7-34FA-BE20BCC334D5}"/>
              </a:ext>
            </a:extLst>
          </p:cNvPr>
          <p:cNvPicPr>
            <a:picLocks noChangeAspect="1"/>
          </p:cNvPicPr>
          <p:nvPr/>
        </p:nvPicPr>
        <p:blipFill>
          <a:blip r:embed="rId3"/>
          <a:stretch>
            <a:fillRect/>
          </a:stretch>
        </p:blipFill>
        <p:spPr>
          <a:xfrm>
            <a:off x="4254897" y="717845"/>
            <a:ext cx="4606167" cy="4203463"/>
          </a:xfrm>
          <a:prstGeom prst="rect">
            <a:avLst/>
          </a:prstGeom>
        </p:spPr>
      </p:pic>
      <p:pic>
        <p:nvPicPr>
          <p:cNvPr id="5" name="Picture 4">
            <a:extLst>
              <a:ext uri="{FF2B5EF4-FFF2-40B4-BE49-F238E27FC236}">
                <a16:creationId xmlns:a16="http://schemas.microsoft.com/office/drawing/2014/main" id="{719DDA7B-D613-81DA-B507-E0974B81A144}"/>
              </a:ext>
            </a:extLst>
          </p:cNvPr>
          <p:cNvPicPr>
            <a:picLocks noChangeAspect="1"/>
          </p:cNvPicPr>
          <p:nvPr/>
        </p:nvPicPr>
        <p:blipFill>
          <a:blip r:embed="rId4"/>
          <a:stretch>
            <a:fillRect/>
          </a:stretch>
        </p:blipFill>
        <p:spPr>
          <a:xfrm>
            <a:off x="4254897" y="940036"/>
            <a:ext cx="4606167" cy="2374313"/>
          </a:xfrm>
          <a:prstGeom prst="rect">
            <a:avLst/>
          </a:prstGeom>
        </p:spPr>
      </p:pic>
    </p:spTree>
    <p:extLst>
      <p:ext uri="{BB962C8B-B14F-4D97-AF65-F5344CB8AC3E}">
        <p14:creationId xmlns:p14="http://schemas.microsoft.com/office/powerpoint/2010/main" val="3952958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097CF5-C490-3349-A741-CD025AB4EE96}"/>
              </a:ext>
            </a:extLst>
          </p:cNvPr>
          <p:cNvSpPr>
            <a:spLocks noGrp="1"/>
          </p:cNvSpPr>
          <p:nvPr>
            <p:ph type="title"/>
          </p:nvPr>
        </p:nvSpPr>
        <p:spPr/>
        <p:txBody>
          <a:bodyPr/>
          <a:lstStyle/>
          <a:p>
            <a:r>
              <a:rPr lang="en-US" dirty="0"/>
              <a:t>The World of DS is Huge. Don’t get lost!</a:t>
            </a:r>
          </a:p>
        </p:txBody>
      </p:sp>
      <p:pic>
        <p:nvPicPr>
          <p:cNvPr id="4" name="Picture 3">
            <a:extLst>
              <a:ext uri="{FF2B5EF4-FFF2-40B4-BE49-F238E27FC236}">
                <a16:creationId xmlns:a16="http://schemas.microsoft.com/office/drawing/2014/main" id="{151DD728-546B-C84A-B025-B47526F11508}"/>
              </a:ext>
            </a:extLst>
          </p:cNvPr>
          <p:cNvPicPr>
            <a:picLocks noChangeAspect="1"/>
          </p:cNvPicPr>
          <p:nvPr/>
        </p:nvPicPr>
        <p:blipFill>
          <a:blip r:embed="rId2"/>
          <a:stretch>
            <a:fillRect/>
          </a:stretch>
        </p:blipFill>
        <p:spPr>
          <a:xfrm>
            <a:off x="1010295" y="732759"/>
            <a:ext cx="6820848" cy="4217558"/>
          </a:xfrm>
          <a:prstGeom prst="rect">
            <a:avLst/>
          </a:prstGeom>
        </p:spPr>
      </p:pic>
    </p:spTree>
    <p:extLst>
      <p:ext uri="{BB962C8B-B14F-4D97-AF65-F5344CB8AC3E}">
        <p14:creationId xmlns:p14="http://schemas.microsoft.com/office/powerpoint/2010/main" val="34649319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D6F69B-4EEC-4F3A-864A-865184089604}"/>
              </a:ext>
            </a:extLst>
          </p:cNvPr>
          <p:cNvSpPr>
            <a:spLocks noGrp="1"/>
          </p:cNvSpPr>
          <p:nvPr>
            <p:ph type="title"/>
          </p:nvPr>
        </p:nvSpPr>
        <p:spPr>
          <a:xfrm>
            <a:off x="125083" y="106253"/>
            <a:ext cx="7953935" cy="893650"/>
          </a:xfrm>
        </p:spPr>
        <p:txBody>
          <a:bodyPr/>
          <a:lstStyle/>
          <a:p>
            <a:r>
              <a:rPr lang="en-US" dirty="0">
                <a:cs typeface="Calibri Light"/>
              </a:rPr>
              <a:t>Skills and experience matter </a:t>
            </a:r>
            <a:br>
              <a:rPr lang="en-US" dirty="0">
                <a:cs typeface="Calibri Light"/>
              </a:rPr>
            </a:br>
            <a:r>
              <a:rPr lang="en-US" dirty="0">
                <a:cs typeface="Calibri Light"/>
              </a:rPr>
              <a:t>more than title and labels</a:t>
            </a:r>
            <a:endParaRPr lang="en-US" dirty="0"/>
          </a:p>
        </p:txBody>
      </p:sp>
      <p:sp>
        <p:nvSpPr>
          <p:cNvPr id="3" name="Content Placeholder 2">
            <a:extLst>
              <a:ext uri="{FF2B5EF4-FFF2-40B4-BE49-F238E27FC236}">
                <a16:creationId xmlns:a16="http://schemas.microsoft.com/office/drawing/2014/main" id="{ED9EC77E-1E80-44B3-9000-C218BABC3350}"/>
              </a:ext>
            </a:extLst>
          </p:cNvPr>
          <p:cNvSpPr>
            <a:spLocks noGrp="1"/>
          </p:cNvSpPr>
          <p:nvPr>
            <p:ph idx="1"/>
          </p:nvPr>
        </p:nvSpPr>
        <p:spPr>
          <a:xfrm>
            <a:off x="536791" y="4560739"/>
            <a:ext cx="6224708" cy="362872"/>
          </a:xfrm>
        </p:spPr>
        <p:txBody>
          <a:bodyPr vert="horz" lIns="68580" tIns="34290" rIns="68580" bIns="34290" rtlCol="0" anchor="t">
            <a:normAutofit/>
          </a:bodyPr>
          <a:lstStyle/>
          <a:p>
            <a:pPr marL="0" indent="0">
              <a:buNone/>
            </a:pPr>
            <a:r>
              <a:rPr lang="en-US" sz="1350" dirty="0">
                <a:cs typeface="Calibri"/>
                <a:hlinkClick r:id="rId2"/>
              </a:rPr>
              <a:t>https://www.datacamp.com/community/tutorials/data-science-industry-infographic</a:t>
            </a:r>
            <a:endParaRPr lang="en-US" dirty="0">
              <a:cs typeface="Calibri"/>
            </a:endParaRPr>
          </a:p>
        </p:txBody>
      </p:sp>
      <p:pic>
        <p:nvPicPr>
          <p:cNvPr id="4" name="Picture 4" descr="A screenshot of a cell phone&#10;&#10;Description generated with high confidence">
            <a:extLst>
              <a:ext uri="{FF2B5EF4-FFF2-40B4-BE49-F238E27FC236}">
                <a16:creationId xmlns:a16="http://schemas.microsoft.com/office/drawing/2014/main" id="{1B87A3DC-6E15-423D-8626-556185965919}"/>
              </a:ext>
            </a:extLst>
          </p:cNvPr>
          <p:cNvPicPr>
            <a:picLocks noChangeAspect="1"/>
          </p:cNvPicPr>
          <p:nvPr/>
        </p:nvPicPr>
        <p:blipFill>
          <a:blip r:embed="rId3"/>
          <a:stretch>
            <a:fillRect/>
          </a:stretch>
        </p:blipFill>
        <p:spPr>
          <a:xfrm>
            <a:off x="5996438" y="3299140"/>
            <a:ext cx="2866126" cy="1191812"/>
          </a:xfrm>
          <a:prstGeom prst="rect">
            <a:avLst/>
          </a:prstGeom>
        </p:spPr>
      </p:pic>
      <p:pic>
        <p:nvPicPr>
          <p:cNvPr id="6" name="Picture 6" descr="A screenshot of a cell phone&#10;&#10;Description generated with very high confidence">
            <a:extLst>
              <a:ext uri="{FF2B5EF4-FFF2-40B4-BE49-F238E27FC236}">
                <a16:creationId xmlns:a16="http://schemas.microsoft.com/office/drawing/2014/main" id="{B4FFE045-634A-4B4B-A7EC-E3E5F0FE0D4D}"/>
              </a:ext>
            </a:extLst>
          </p:cNvPr>
          <p:cNvPicPr>
            <a:picLocks noChangeAspect="1"/>
          </p:cNvPicPr>
          <p:nvPr/>
        </p:nvPicPr>
        <p:blipFill>
          <a:blip r:embed="rId4"/>
          <a:stretch>
            <a:fillRect/>
          </a:stretch>
        </p:blipFill>
        <p:spPr>
          <a:xfrm>
            <a:off x="5980264" y="616314"/>
            <a:ext cx="2882300" cy="1261013"/>
          </a:xfrm>
          <a:prstGeom prst="rect">
            <a:avLst/>
          </a:prstGeom>
        </p:spPr>
      </p:pic>
      <p:pic>
        <p:nvPicPr>
          <p:cNvPr id="8" name="Picture 8" descr="A close up of text on a white background&#10;&#10;Description generated with very high confidence">
            <a:extLst>
              <a:ext uri="{FF2B5EF4-FFF2-40B4-BE49-F238E27FC236}">
                <a16:creationId xmlns:a16="http://schemas.microsoft.com/office/drawing/2014/main" id="{C1D9AD52-A60B-4BE6-8264-C1780A8F4E97}"/>
              </a:ext>
            </a:extLst>
          </p:cNvPr>
          <p:cNvPicPr>
            <a:picLocks noChangeAspect="1"/>
          </p:cNvPicPr>
          <p:nvPr/>
        </p:nvPicPr>
        <p:blipFill>
          <a:blip r:embed="rId5"/>
          <a:stretch>
            <a:fillRect/>
          </a:stretch>
        </p:blipFill>
        <p:spPr>
          <a:xfrm>
            <a:off x="125083" y="1278665"/>
            <a:ext cx="2693598" cy="1119678"/>
          </a:xfrm>
          <a:prstGeom prst="rect">
            <a:avLst/>
          </a:prstGeom>
        </p:spPr>
      </p:pic>
      <p:pic>
        <p:nvPicPr>
          <p:cNvPr id="10" name="Picture 10" descr="A screenshot of a cell phone&#10;&#10;Description generated with very high confidence">
            <a:extLst>
              <a:ext uri="{FF2B5EF4-FFF2-40B4-BE49-F238E27FC236}">
                <a16:creationId xmlns:a16="http://schemas.microsoft.com/office/drawing/2014/main" id="{F1F4D853-2C1B-4126-94B3-29B57E6F2CD2}"/>
              </a:ext>
            </a:extLst>
          </p:cNvPr>
          <p:cNvPicPr>
            <a:picLocks noChangeAspect="1"/>
          </p:cNvPicPr>
          <p:nvPr/>
        </p:nvPicPr>
        <p:blipFill>
          <a:blip r:embed="rId6"/>
          <a:stretch>
            <a:fillRect/>
          </a:stretch>
        </p:blipFill>
        <p:spPr>
          <a:xfrm>
            <a:off x="125083" y="2702621"/>
            <a:ext cx="2747513" cy="1191360"/>
          </a:xfrm>
          <a:prstGeom prst="rect">
            <a:avLst/>
          </a:prstGeom>
        </p:spPr>
      </p:pic>
      <p:pic>
        <p:nvPicPr>
          <p:cNvPr id="14" name="Picture 14" descr="A screenshot of a cell phone&#10;&#10;Description generated with very high confidence">
            <a:extLst>
              <a:ext uri="{FF2B5EF4-FFF2-40B4-BE49-F238E27FC236}">
                <a16:creationId xmlns:a16="http://schemas.microsoft.com/office/drawing/2014/main" id="{5A18A6A3-03A3-41F8-9617-3F911714A08E}"/>
              </a:ext>
            </a:extLst>
          </p:cNvPr>
          <p:cNvPicPr>
            <a:picLocks noChangeAspect="1"/>
          </p:cNvPicPr>
          <p:nvPr/>
        </p:nvPicPr>
        <p:blipFill>
          <a:blip r:embed="rId7"/>
          <a:stretch>
            <a:fillRect/>
          </a:stretch>
        </p:blipFill>
        <p:spPr>
          <a:xfrm>
            <a:off x="2928669" y="1284707"/>
            <a:ext cx="2941607" cy="1290908"/>
          </a:xfrm>
          <a:prstGeom prst="rect">
            <a:avLst/>
          </a:prstGeom>
        </p:spPr>
      </p:pic>
      <p:pic>
        <p:nvPicPr>
          <p:cNvPr id="16" name="Picture 16" descr="A screenshot of a social media post of a person&#10;&#10;Description generated with very high confidence">
            <a:extLst>
              <a:ext uri="{FF2B5EF4-FFF2-40B4-BE49-F238E27FC236}">
                <a16:creationId xmlns:a16="http://schemas.microsoft.com/office/drawing/2014/main" id="{5093AC7B-AC50-4BD4-8367-B3A9F899BAD3}"/>
              </a:ext>
            </a:extLst>
          </p:cNvPr>
          <p:cNvPicPr>
            <a:picLocks noChangeAspect="1"/>
          </p:cNvPicPr>
          <p:nvPr/>
        </p:nvPicPr>
        <p:blipFill>
          <a:blip r:embed="rId8"/>
          <a:stretch>
            <a:fillRect/>
          </a:stretch>
        </p:blipFill>
        <p:spPr>
          <a:xfrm>
            <a:off x="5996438" y="1992496"/>
            <a:ext cx="2866126" cy="1166237"/>
          </a:xfrm>
          <a:prstGeom prst="rect">
            <a:avLst/>
          </a:prstGeom>
        </p:spPr>
      </p:pic>
      <p:pic>
        <p:nvPicPr>
          <p:cNvPr id="12" name="Picture 12" descr="A screenshot of a cell phone screen with text&#10;&#10;Description generated with very high confidence">
            <a:extLst>
              <a:ext uri="{FF2B5EF4-FFF2-40B4-BE49-F238E27FC236}">
                <a16:creationId xmlns:a16="http://schemas.microsoft.com/office/drawing/2014/main" id="{43868C8B-BC13-46CC-9EA7-CC982C41BF0E}"/>
              </a:ext>
            </a:extLst>
          </p:cNvPr>
          <p:cNvPicPr>
            <a:picLocks noChangeAspect="1"/>
          </p:cNvPicPr>
          <p:nvPr/>
        </p:nvPicPr>
        <p:blipFill>
          <a:blip r:embed="rId9"/>
          <a:stretch>
            <a:fillRect/>
          </a:stretch>
        </p:blipFill>
        <p:spPr>
          <a:xfrm>
            <a:off x="2912494" y="2713099"/>
            <a:ext cx="2973956" cy="1146076"/>
          </a:xfrm>
          <a:prstGeom prst="rect">
            <a:avLst/>
          </a:prstGeom>
        </p:spPr>
      </p:pic>
      <p:sp>
        <p:nvSpPr>
          <p:cNvPr id="5" name="TextBox 4">
            <a:extLst>
              <a:ext uri="{FF2B5EF4-FFF2-40B4-BE49-F238E27FC236}">
                <a16:creationId xmlns:a16="http://schemas.microsoft.com/office/drawing/2014/main" id="{BAC1F7F5-B6E2-45D3-9528-E627092E3375}"/>
              </a:ext>
            </a:extLst>
          </p:cNvPr>
          <p:cNvSpPr txBox="1"/>
          <p:nvPr/>
        </p:nvSpPr>
        <p:spPr>
          <a:xfrm>
            <a:off x="49602" y="4864220"/>
            <a:ext cx="5605013" cy="276999"/>
          </a:xfrm>
          <a:prstGeom prst="rect">
            <a:avLst/>
          </a:prstGeom>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ctr"/>
            <a:r>
              <a:rPr lang="en-US" sz="1350" i="1" dirty="0"/>
              <a:t>Historical progression</a:t>
            </a:r>
            <a:r>
              <a:rPr lang="en-US" sz="1350" dirty="0"/>
              <a:t>: data grooming, data mining, data scientist</a:t>
            </a:r>
          </a:p>
        </p:txBody>
      </p:sp>
    </p:spTree>
    <p:extLst>
      <p:ext uri="{BB962C8B-B14F-4D97-AF65-F5344CB8AC3E}">
        <p14:creationId xmlns:p14="http://schemas.microsoft.com/office/powerpoint/2010/main" val="25641888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1FF6F-5126-487A-A984-7068FD6A4360}"/>
              </a:ext>
            </a:extLst>
          </p:cNvPr>
          <p:cNvSpPr>
            <a:spLocks noGrp="1"/>
          </p:cNvSpPr>
          <p:nvPr>
            <p:ph type="title"/>
          </p:nvPr>
        </p:nvSpPr>
        <p:spPr/>
        <p:txBody>
          <a:bodyPr/>
          <a:lstStyle/>
          <a:p>
            <a:r>
              <a:rPr lang="en-US" dirty="0">
                <a:cs typeface="Calibri Light"/>
              </a:rPr>
              <a:t>Why learn data science?</a:t>
            </a:r>
            <a:endParaRPr lang="en-US" dirty="0"/>
          </a:p>
        </p:txBody>
      </p:sp>
      <p:pic>
        <p:nvPicPr>
          <p:cNvPr id="4" name="Picture 4" descr="A screenshot of a cell phone&#10;&#10;Description generated with very high confidence">
            <a:extLst>
              <a:ext uri="{FF2B5EF4-FFF2-40B4-BE49-F238E27FC236}">
                <a16:creationId xmlns:a16="http://schemas.microsoft.com/office/drawing/2014/main" id="{F4FB086F-01C9-47D4-B13E-278AD68E4261}"/>
              </a:ext>
            </a:extLst>
          </p:cNvPr>
          <p:cNvPicPr>
            <a:picLocks noGrp="1" noChangeAspect="1"/>
          </p:cNvPicPr>
          <p:nvPr>
            <p:ph idx="1"/>
          </p:nvPr>
        </p:nvPicPr>
        <p:blipFill rotWithShape="1">
          <a:blip r:embed="rId2"/>
          <a:stretch/>
        </p:blipFill>
        <p:spPr>
          <a:xfrm>
            <a:off x="3487228" y="885824"/>
            <a:ext cx="5132494" cy="3684867"/>
          </a:xfrm>
          <a:prstGeom prst="rect">
            <a:avLst/>
          </a:prstGeom>
        </p:spPr>
      </p:pic>
      <p:sp>
        <p:nvSpPr>
          <p:cNvPr id="7" name="TextBox 6">
            <a:extLst>
              <a:ext uri="{FF2B5EF4-FFF2-40B4-BE49-F238E27FC236}">
                <a16:creationId xmlns:a16="http://schemas.microsoft.com/office/drawing/2014/main" id="{0E936069-7286-44E6-AAD9-C6955406D2AA}"/>
              </a:ext>
            </a:extLst>
          </p:cNvPr>
          <p:cNvSpPr txBox="1"/>
          <p:nvPr/>
        </p:nvSpPr>
        <p:spPr>
          <a:xfrm>
            <a:off x="443752" y="885824"/>
            <a:ext cx="2803585" cy="1223412"/>
          </a:xfrm>
          <a:prstGeom prst="rect">
            <a:avLst/>
          </a:prstGeom>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r>
              <a:rPr lang="en-US" sz="1500" dirty="0">
                <a:cs typeface="Arial"/>
              </a:rPr>
              <a:t>Explore: </a:t>
            </a:r>
            <a:r>
              <a:rPr lang="en-US" sz="1500" b="1" dirty="0">
                <a:cs typeface="Arial"/>
              </a:rPr>
              <a:t>identify patterns​</a:t>
            </a:r>
            <a:endParaRPr lang="en-US" sz="1500" b="1" dirty="0">
              <a:cs typeface="Calibri"/>
            </a:endParaRPr>
          </a:p>
          <a:p>
            <a:endParaRPr lang="en-US" sz="1500" dirty="0">
              <a:cs typeface="Arial"/>
            </a:endParaRPr>
          </a:p>
          <a:p>
            <a:r>
              <a:rPr lang="en-US" sz="1500" dirty="0">
                <a:cs typeface="Arial"/>
              </a:rPr>
              <a:t>Predict: </a:t>
            </a:r>
            <a:r>
              <a:rPr lang="en-US" sz="1500" b="1" dirty="0">
                <a:cs typeface="Arial"/>
              </a:rPr>
              <a:t>make informed guesses​</a:t>
            </a:r>
            <a:endParaRPr lang="en-US" sz="1500" b="1" dirty="0">
              <a:cs typeface="Calibri"/>
            </a:endParaRPr>
          </a:p>
          <a:p>
            <a:endParaRPr lang="en-US" sz="1500" dirty="0">
              <a:cs typeface="Calibri"/>
            </a:endParaRPr>
          </a:p>
          <a:p>
            <a:r>
              <a:rPr lang="en-US" sz="1500" dirty="0">
                <a:cs typeface="Arial"/>
              </a:rPr>
              <a:t>Infer: </a:t>
            </a:r>
            <a:r>
              <a:rPr lang="en-US" sz="1500" b="1" dirty="0">
                <a:cs typeface="Arial"/>
              </a:rPr>
              <a:t>quantify what you know</a:t>
            </a:r>
            <a:endParaRPr lang="en-US" sz="1500" b="1" dirty="0">
              <a:cs typeface="Calibri"/>
            </a:endParaRPr>
          </a:p>
        </p:txBody>
      </p:sp>
      <p:sp>
        <p:nvSpPr>
          <p:cNvPr id="3" name="TextBox 2">
            <a:extLst>
              <a:ext uri="{FF2B5EF4-FFF2-40B4-BE49-F238E27FC236}">
                <a16:creationId xmlns:a16="http://schemas.microsoft.com/office/drawing/2014/main" id="{CAF2CA46-D523-4123-BD84-4F8FC54C1DA6}"/>
              </a:ext>
            </a:extLst>
          </p:cNvPr>
          <p:cNvSpPr txBox="1"/>
          <p:nvPr/>
        </p:nvSpPr>
        <p:spPr>
          <a:xfrm>
            <a:off x="524278" y="2419802"/>
            <a:ext cx="3146485" cy="2008242"/>
          </a:xfrm>
          <a:prstGeom prst="rect">
            <a:avLst/>
          </a:prstGeom>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r>
              <a:rPr lang="en-US" i="1" dirty="0">
                <a:cs typeface="Calibri"/>
              </a:rPr>
              <a:t>Motives</a:t>
            </a:r>
            <a:r>
              <a:rPr lang="en-US" dirty="0">
                <a:cs typeface="Calibri"/>
              </a:rPr>
              <a:t>:</a:t>
            </a:r>
          </a:p>
          <a:p>
            <a:pPr marL="214313" indent="-214313">
              <a:buFont typeface="Arial"/>
              <a:buChar char="•"/>
            </a:pPr>
            <a:r>
              <a:rPr lang="en-US" dirty="0"/>
              <a:t>Make money</a:t>
            </a:r>
            <a:endParaRPr lang="en-US" dirty="0">
              <a:cs typeface="Calibri"/>
            </a:endParaRPr>
          </a:p>
          <a:p>
            <a:pPr marL="557213" lvl="1" indent="-214313">
              <a:buFont typeface="Arial"/>
              <a:buChar char="•"/>
            </a:pPr>
            <a:r>
              <a:rPr lang="en-US" dirty="0">
                <a:cs typeface="Calibri"/>
              </a:rPr>
              <a:t>Employment</a:t>
            </a:r>
          </a:p>
          <a:p>
            <a:pPr marL="557213" lvl="1" indent="-214313">
              <a:buFont typeface="Arial"/>
              <a:buChar char="•"/>
            </a:pPr>
            <a:r>
              <a:rPr lang="en-US" dirty="0">
                <a:cs typeface="Calibri"/>
              </a:rPr>
              <a:t>Promotion</a:t>
            </a:r>
          </a:p>
          <a:p>
            <a:pPr marL="214313" indent="-214313">
              <a:buFont typeface="Arial"/>
              <a:buChar char="•"/>
            </a:pPr>
            <a:r>
              <a:rPr lang="en-US" dirty="0">
                <a:cs typeface="Calibri"/>
              </a:rPr>
              <a:t>Help people</a:t>
            </a:r>
          </a:p>
          <a:p>
            <a:pPr marL="214313" indent="-214313">
              <a:buFont typeface="Arial"/>
              <a:buChar char="•"/>
            </a:pPr>
            <a:r>
              <a:rPr lang="en-US" dirty="0">
                <a:cs typeface="Calibri"/>
              </a:rPr>
              <a:t>Gain new knowledge</a:t>
            </a:r>
          </a:p>
          <a:p>
            <a:pPr marL="214313" indent="-214313">
              <a:buFont typeface="Arial"/>
              <a:buChar char="•"/>
            </a:pPr>
            <a:r>
              <a:rPr lang="en-US" dirty="0">
                <a:cs typeface="Calibri"/>
              </a:rPr>
              <a:t>Career opportunities</a:t>
            </a:r>
          </a:p>
        </p:txBody>
      </p:sp>
    </p:spTree>
    <p:extLst>
      <p:ext uri="{BB962C8B-B14F-4D97-AF65-F5344CB8AC3E}">
        <p14:creationId xmlns:p14="http://schemas.microsoft.com/office/powerpoint/2010/main" val="21941217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6183ED-CD3A-4553-B511-EC3B060DED78}"/>
              </a:ext>
            </a:extLst>
          </p:cNvPr>
          <p:cNvSpPr>
            <a:spLocks noGrp="1"/>
          </p:cNvSpPr>
          <p:nvPr>
            <p:ph type="title"/>
          </p:nvPr>
        </p:nvSpPr>
        <p:spPr/>
        <p:txBody>
          <a:bodyPr/>
          <a:lstStyle/>
          <a:p>
            <a:r>
              <a:rPr lang="en-US" dirty="0">
                <a:cs typeface="Calibri Light"/>
              </a:rPr>
              <a:t>Large scale use cases with lots of data</a:t>
            </a:r>
            <a:endParaRPr lang="en-US" dirty="0"/>
          </a:p>
        </p:txBody>
      </p:sp>
      <p:sp>
        <p:nvSpPr>
          <p:cNvPr id="3" name="Content Placeholder 2">
            <a:extLst>
              <a:ext uri="{FF2B5EF4-FFF2-40B4-BE49-F238E27FC236}">
                <a16:creationId xmlns:a16="http://schemas.microsoft.com/office/drawing/2014/main" id="{6B836144-CDC1-4699-8C2C-6653FEBF33DD}"/>
              </a:ext>
            </a:extLst>
          </p:cNvPr>
          <p:cNvSpPr>
            <a:spLocks noGrp="1"/>
          </p:cNvSpPr>
          <p:nvPr>
            <p:ph idx="1"/>
          </p:nvPr>
        </p:nvSpPr>
        <p:spPr>
          <a:xfrm>
            <a:off x="541045" y="705878"/>
            <a:ext cx="5361595" cy="2463288"/>
          </a:xfrm>
        </p:spPr>
        <p:txBody>
          <a:bodyPr vert="horz" lIns="68580" tIns="34290" rIns="68580" bIns="34290" rtlCol="0" anchor="t">
            <a:normAutofit fontScale="92500" lnSpcReduction="10000"/>
          </a:bodyPr>
          <a:lstStyle/>
          <a:p>
            <a:r>
              <a:rPr lang="en-US" sz="2400" dirty="0">
                <a:cs typeface="Calibri"/>
              </a:rPr>
              <a:t>Information Retrieval: </a:t>
            </a:r>
          </a:p>
          <a:p>
            <a:pPr lvl="1"/>
            <a:r>
              <a:rPr lang="en-US" sz="2000" dirty="0">
                <a:cs typeface="Calibri"/>
              </a:rPr>
              <a:t>Google's search engine</a:t>
            </a:r>
          </a:p>
          <a:p>
            <a:pPr lvl="1"/>
            <a:r>
              <a:rPr lang="en-US" sz="2000" dirty="0">
                <a:cs typeface="Calibri"/>
              </a:rPr>
              <a:t>Chatbots</a:t>
            </a:r>
          </a:p>
          <a:p>
            <a:r>
              <a:rPr lang="en-US" sz="2400" dirty="0">
                <a:cs typeface="Calibri"/>
              </a:rPr>
              <a:t>Bank and Credit Card fraud detection</a:t>
            </a:r>
          </a:p>
          <a:p>
            <a:r>
              <a:rPr lang="en-US" sz="2400" dirty="0">
                <a:cs typeface="Calibri"/>
              </a:rPr>
              <a:t>Logistics (e.g., DHL, UPS) of fleet management</a:t>
            </a:r>
          </a:p>
          <a:p>
            <a:r>
              <a:rPr lang="en-US" sz="2400" dirty="0">
                <a:cs typeface="Calibri"/>
              </a:rPr>
              <a:t>Healthcare records from patients</a:t>
            </a:r>
          </a:p>
          <a:p>
            <a:endParaRPr lang="en-US" sz="2400" dirty="0">
              <a:cs typeface="Calibri"/>
            </a:endParaRPr>
          </a:p>
        </p:txBody>
      </p:sp>
      <p:sp>
        <p:nvSpPr>
          <p:cNvPr id="4" name="TextBox 3">
            <a:extLst>
              <a:ext uri="{FF2B5EF4-FFF2-40B4-BE49-F238E27FC236}">
                <a16:creationId xmlns:a16="http://schemas.microsoft.com/office/drawing/2014/main" id="{17A75C8D-8FBE-4596-851D-B785D2F644E2}"/>
              </a:ext>
            </a:extLst>
          </p:cNvPr>
          <p:cNvSpPr txBox="1"/>
          <p:nvPr/>
        </p:nvSpPr>
        <p:spPr>
          <a:xfrm>
            <a:off x="2921500" y="4755989"/>
            <a:ext cx="5184475" cy="346249"/>
          </a:xfrm>
          <a:prstGeom prst="rect">
            <a:avLst/>
          </a:prstGeom>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ctr"/>
            <a:r>
              <a:rPr lang="en-US" dirty="0"/>
              <a:t>Each depends on availability of compute and data</a:t>
            </a:r>
            <a:endParaRPr lang="en-US" dirty="0">
              <a:cs typeface="Calibri"/>
            </a:endParaRPr>
          </a:p>
        </p:txBody>
      </p:sp>
      <p:pic>
        <p:nvPicPr>
          <p:cNvPr id="5" name="Picture 4">
            <a:extLst>
              <a:ext uri="{FF2B5EF4-FFF2-40B4-BE49-F238E27FC236}">
                <a16:creationId xmlns:a16="http://schemas.microsoft.com/office/drawing/2014/main" id="{C52B6DED-CFB6-0740-B490-D946D99EB912}"/>
              </a:ext>
            </a:extLst>
          </p:cNvPr>
          <p:cNvPicPr>
            <a:picLocks noChangeAspect="1"/>
          </p:cNvPicPr>
          <p:nvPr/>
        </p:nvPicPr>
        <p:blipFill rotWithShape="1">
          <a:blip r:embed="rId3"/>
          <a:srcRect r="40678"/>
          <a:stretch/>
        </p:blipFill>
        <p:spPr>
          <a:xfrm>
            <a:off x="5902641" y="759854"/>
            <a:ext cx="2968863" cy="1996280"/>
          </a:xfrm>
          <a:prstGeom prst="rect">
            <a:avLst/>
          </a:prstGeom>
        </p:spPr>
      </p:pic>
      <p:pic>
        <p:nvPicPr>
          <p:cNvPr id="6" name="Picture 5">
            <a:extLst>
              <a:ext uri="{FF2B5EF4-FFF2-40B4-BE49-F238E27FC236}">
                <a16:creationId xmlns:a16="http://schemas.microsoft.com/office/drawing/2014/main" id="{8562D12F-879E-6546-9EE6-E28BBB77DD80}"/>
              </a:ext>
            </a:extLst>
          </p:cNvPr>
          <p:cNvPicPr>
            <a:picLocks noChangeAspect="1"/>
          </p:cNvPicPr>
          <p:nvPr/>
        </p:nvPicPr>
        <p:blipFill>
          <a:blip r:embed="rId4"/>
          <a:stretch>
            <a:fillRect/>
          </a:stretch>
        </p:blipFill>
        <p:spPr>
          <a:xfrm>
            <a:off x="468412" y="3169166"/>
            <a:ext cx="3171040" cy="1486425"/>
          </a:xfrm>
          <a:prstGeom prst="rect">
            <a:avLst/>
          </a:prstGeom>
        </p:spPr>
      </p:pic>
      <p:pic>
        <p:nvPicPr>
          <p:cNvPr id="7" name="Picture 6">
            <a:extLst>
              <a:ext uri="{FF2B5EF4-FFF2-40B4-BE49-F238E27FC236}">
                <a16:creationId xmlns:a16="http://schemas.microsoft.com/office/drawing/2014/main" id="{CC9E4436-0FCF-4A45-971A-8E7F7D231494}"/>
              </a:ext>
            </a:extLst>
          </p:cNvPr>
          <p:cNvPicPr>
            <a:picLocks noChangeAspect="1"/>
          </p:cNvPicPr>
          <p:nvPr/>
        </p:nvPicPr>
        <p:blipFill>
          <a:blip r:embed="rId5"/>
          <a:stretch>
            <a:fillRect/>
          </a:stretch>
        </p:blipFill>
        <p:spPr>
          <a:xfrm>
            <a:off x="3812616" y="3192017"/>
            <a:ext cx="2754793" cy="1513773"/>
          </a:xfrm>
          <a:prstGeom prst="rect">
            <a:avLst/>
          </a:prstGeom>
        </p:spPr>
      </p:pic>
      <p:pic>
        <p:nvPicPr>
          <p:cNvPr id="8" name="Picture 7">
            <a:extLst>
              <a:ext uri="{FF2B5EF4-FFF2-40B4-BE49-F238E27FC236}">
                <a16:creationId xmlns:a16="http://schemas.microsoft.com/office/drawing/2014/main" id="{C7D37974-FAC5-5D42-B707-9D73E0322D10}"/>
              </a:ext>
            </a:extLst>
          </p:cNvPr>
          <p:cNvPicPr>
            <a:picLocks noChangeAspect="1"/>
          </p:cNvPicPr>
          <p:nvPr/>
        </p:nvPicPr>
        <p:blipFill>
          <a:blip r:embed="rId6"/>
          <a:stretch>
            <a:fillRect/>
          </a:stretch>
        </p:blipFill>
        <p:spPr>
          <a:xfrm>
            <a:off x="6680456" y="2803600"/>
            <a:ext cx="2064719" cy="1952389"/>
          </a:xfrm>
          <a:prstGeom prst="rect">
            <a:avLst/>
          </a:prstGeom>
        </p:spPr>
      </p:pic>
    </p:spTree>
    <p:extLst>
      <p:ext uri="{BB962C8B-B14F-4D97-AF65-F5344CB8AC3E}">
        <p14:creationId xmlns:p14="http://schemas.microsoft.com/office/powerpoint/2010/main" val="8582200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EE30BE-97B5-4BB6-A94A-F58ED123EDDB}"/>
              </a:ext>
            </a:extLst>
          </p:cNvPr>
          <p:cNvSpPr>
            <a:spLocks noGrp="1"/>
          </p:cNvSpPr>
          <p:nvPr>
            <p:ph type="title"/>
          </p:nvPr>
        </p:nvSpPr>
        <p:spPr/>
        <p:txBody>
          <a:bodyPr/>
          <a:lstStyle/>
          <a:p>
            <a:r>
              <a:rPr lang="en-US" i="1" dirty="0">
                <a:cs typeface="Calibri Light"/>
              </a:rPr>
              <a:t>Assumption in this class</a:t>
            </a:r>
            <a:endParaRPr lang="en-US" i="1" dirty="0"/>
          </a:p>
        </p:txBody>
      </p:sp>
      <p:sp>
        <p:nvSpPr>
          <p:cNvPr id="3" name="Content Placeholder 2">
            <a:extLst>
              <a:ext uri="{FF2B5EF4-FFF2-40B4-BE49-F238E27FC236}">
                <a16:creationId xmlns:a16="http://schemas.microsoft.com/office/drawing/2014/main" id="{7C305855-4E1F-4350-920D-6CDCA01E4374}"/>
              </a:ext>
            </a:extLst>
          </p:cNvPr>
          <p:cNvSpPr>
            <a:spLocks noGrp="1"/>
          </p:cNvSpPr>
          <p:nvPr>
            <p:ph idx="1"/>
          </p:nvPr>
        </p:nvSpPr>
        <p:spPr>
          <a:xfrm>
            <a:off x="292585" y="1064318"/>
            <a:ext cx="8533681" cy="3906348"/>
          </a:xfrm>
        </p:spPr>
        <p:txBody>
          <a:bodyPr vert="horz" lIns="68580" tIns="34290" rIns="68580" bIns="34290" rtlCol="0" anchor="t">
            <a:normAutofit fontScale="85000" lnSpcReduction="20000"/>
          </a:bodyPr>
          <a:lstStyle/>
          <a:p>
            <a:r>
              <a:rPr lang="en-US" dirty="0">
                <a:cs typeface="Calibri"/>
              </a:rPr>
              <a:t>In class we will assume you are a lone data scientist on an island with an internet connection. </a:t>
            </a:r>
          </a:p>
          <a:p>
            <a:endParaRPr lang="en-US" dirty="0">
              <a:cs typeface="Calibri"/>
            </a:endParaRPr>
          </a:p>
          <a:p>
            <a:r>
              <a:rPr lang="en-US" dirty="0">
                <a:cs typeface="Calibri"/>
              </a:rPr>
              <a:t>This is not the typical case - you'll have various stakeholders coworkers, customers, bosses, competitors, collaborators, peers.</a:t>
            </a:r>
          </a:p>
          <a:p>
            <a:endParaRPr lang="en-US" i="1" dirty="0">
              <a:cs typeface="Calibri"/>
            </a:endParaRPr>
          </a:p>
          <a:p>
            <a:r>
              <a:rPr lang="en-US" i="1" dirty="0">
                <a:cs typeface="Calibri"/>
              </a:rPr>
              <a:t>Example of how class </a:t>
            </a:r>
            <a:r>
              <a:rPr lang="en-US" dirty="0">
                <a:cs typeface="Calibri"/>
              </a:rPr>
              <a:t>≠ </a:t>
            </a:r>
            <a:r>
              <a:rPr lang="en-US" i="1" dirty="0">
                <a:cs typeface="Calibri"/>
              </a:rPr>
              <a:t>real world</a:t>
            </a:r>
          </a:p>
          <a:p>
            <a:pPr lvl="1"/>
            <a:r>
              <a:rPr lang="en-US" dirty="0">
                <a:cs typeface="Calibri"/>
              </a:rPr>
              <a:t>This class will not use competitive grading. (Imagine if it were.) </a:t>
            </a:r>
          </a:p>
          <a:p>
            <a:pPr lvl="1"/>
            <a:r>
              <a:rPr lang="en-US" dirty="0">
                <a:cs typeface="Calibri"/>
              </a:rPr>
              <a:t>As an employee at a company, you may be competing for a bonus or promotion </a:t>
            </a:r>
          </a:p>
          <a:p>
            <a:pPr lvl="1"/>
            <a:r>
              <a:rPr lang="en-US" dirty="0">
                <a:cs typeface="Calibri"/>
              </a:rPr>
              <a:t>Consequence: personal and organizational politics factor into the work environment</a:t>
            </a:r>
          </a:p>
        </p:txBody>
      </p:sp>
    </p:spTree>
    <p:extLst>
      <p:ext uri="{BB962C8B-B14F-4D97-AF65-F5344CB8AC3E}">
        <p14:creationId xmlns:p14="http://schemas.microsoft.com/office/powerpoint/2010/main" val="14870984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B52A2E-A29D-48C7-AD8A-B1FBFC27095D}"/>
              </a:ext>
            </a:extLst>
          </p:cNvPr>
          <p:cNvSpPr>
            <a:spLocks noGrp="1"/>
          </p:cNvSpPr>
          <p:nvPr>
            <p:ph type="title"/>
          </p:nvPr>
        </p:nvSpPr>
        <p:spPr/>
        <p:txBody>
          <a:bodyPr/>
          <a:lstStyle/>
          <a:p>
            <a:r>
              <a:rPr lang="en-US" dirty="0">
                <a:cs typeface="Calibri Light"/>
              </a:rPr>
              <a:t>Small scale use cases with not much data</a:t>
            </a:r>
            <a:endParaRPr lang="en-US" dirty="0"/>
          </a:p>
        </p:txBody>
      </p:sp>
      <p:sp>
        <p:nvSpPr>
          <p:cNvPr id="3" name="Content Placeholder 2">
            <a:extLst>
              <a:ext uri="{FF2B5EF4-FFF2-40B4-BE49-F238E27FC236}">
                <a16:creationId xmlns:a16="http://schemas.microsoft.com/office/drawing/2014/main" id="{F7F58297-3BE8-455D-A615-B8EC2363B45C}"/>
              </a:ext>
            </a:extLst>
          </p:cNvPr>
          <p:cNvSpPr>
            <a:spLocks noGrp="1"/>
          </p:cNvSpPr>
          <p:nvPr>
            <p:ph idx="1"/>
          </p:nvPr>
        </p:nvSpPr>
        <p:spPr/>
        <p:txBody>
          <a:bodyPr vert="horz" lIns="68580" tIns="34290" rIns="68580" bIns="34290" rtlCol="0" anchor="t">
            <a:normAutofit/>
          </a:bodyPr>
          <a:lstStyle/>
          <a:p>
            <a:pPr marL="0" indent="0">
              <a:buNone/>
            </a:pPr>
            <a:r>
              <a:rPr lang="en-US" sz="2000" dirty="0">
                <a:cs typeface="Calibri"/>
              </a:rPr>
              <a:t>As a business employee, bureaucrat or politician</a:t>
            </a:r>
          </a:p>
          <a:p>
            <a:r>
              <a:rPr lang="en-US" sz="2000" dirty="0">
                <a:cs typeface="Calibri"/>
              </a:rPr>
              <a:t>How do I improve decision making process?</a:t>
            </a:r>
            <a:endParaRPr lang="en-US" sz="2000" dirty="0"/>
          </a:p>
          <a:p>
            <a:r>
              <a:rPr lang="en-US" sz="2000" dirty="0">
                <a:cs typeface="Calibri"/>
              </a:rPr>
              <a:t>How do I evaluate the outcome of decisions?</a:t>
            </a:r>
          </a:p>
          <a:p>
            <a:r>
              <a:rPr lang="en-US" sz="2000" dirty="0">
                <a:cs typeface="Calibri"/>
              </a:rPr>
              <a:t>How do I decrease the risk when faced with an opportunity?</a:t>
            </a:r>
          </a:p>
          <a:p>
            <a:r>
              <a:rPr lang="en-US" sz="2000" dirty="0">
                <a:cs typeface="Calibri"/>
              </a:rPr>
              <a:t>How do I convince other stakeholders of the best course of action?</a:t>
            </a:r>
          </a:p>
          <a:p>
            <a:endParaRPr lang="en-US" sz="2000" dirty="0">
              <a:cs typeface="Calibri"/>
            </a:endParaRPr>
          </a:p>
          <a:p>
            <a:pPr marL="0" indent="0">
              <a:buNone/>
            </a:pPr>
            <a:r>
              <a:rPr lang="en-US" sz="2000" dirty="0">
                <a:cs typeface="Calibri"/>
              </a:rPr>
              <a:t>While not taking too much time, spending too much money, using the resources I already have access to, and in a way that is convincing?</a:t>
            </a:r>
          </a:p>
        </p:txBody>
      </p:sp>
    </p:spTree>
    <p:extLst>
      <p:ext uri="{BB962C8B-B14F-4D97-AF65-F5344CB8AC3E}">
        <p14:creationId xmlns:p14="http://schemas.microsoft.com/office/powerpoint/2010/main" val="23913771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FD0122-85C8-ED44-BE24-7C6F2BAB4D04}"/>
              </a:ext>
            </a:extLst>
          </p:cNvPr>
          <p:cNvSpPr>
            <a:spLocks noGrp="1"/>
          </p:cNvSpPr>
          <p:nvPr>
            <p:ph type="title"/>
          </p:nvPr>
        </p:nvSpPr>
        <p:spPr/>
        <p:txBody>
          <a:bodyPr/>
          <a:lstStyle/>
          <a:p>
            <a:r>
              <a:rPr lang="en-US" dirty="0"/>
              <a:t>Class Main Tools </a:t>
            </a:r>
          </a:p>
        </p:txBody>
      </p:sp>
      <p:sp>
        <p:nvSpPr>
          <p:cNvPr id="3" name="Content Placeholder 2">
            <a:extLst>
              <a:ext uri="{FF2B5EF4-FFF2-40B4-BE49-F238E27FC236}">
                <a16:creationId xmlns:a16="http://schemas.microsoft.com/office/drawing/2014/main" id="{05547AE5-BEB5-FE4C-BA35-D9AC8B7347F4}"/>
              </a:ext>
            </a:extLst>
          </p:cNvPr>
          <p:cNvSpPr>
            <a:spLocks noGrp="1"/>
          </p:cNvSpPr>
          <p:nvPr>
            <p:ph idx="1"/>
          </p:nvPr>
        </p:nvSpPr>
        <p:spPr>
          <a:xfrm>
            <a:off x="457200" y="732866"/>
            <a:ext cx="8229600" cy="3984680"/>
          </a:xfrm>
        </p:spPr>
        <p:txBody>
          <a:bodyPr>
            <a:normAutofit fontScale="85000" lnSpcReduction="20000"/>
          </a:bodyPr>
          <a:lstStyle/>
          <a:p>
            <a:pPr marL="0" indent="0">
              <a:buNone/>
            </a:pPr>
            <a:r>
              <a:rPr lang="en-US" dirty="0"/>
              <a:t>Python with </a:t>
            </a:r>
            <a:r>
              <a:rPr lang="en-US" dirty="0" err="1"/>
              <a:t>Jupyter</a:t>
            </a:r>
            <a:r>
              <a:rPr lang="en-US" dirty="0"/>
              <a:t> Notebooks</a:t>
            </a:r>
          </a:p>
          <a:p>
            <a:r>
              <a:rPr lang="en-US" dirty="0"/>
              <a:t>Anaconda Data Science Platform (</a:t>
            </a:r>
            <a:r>
              <a:rPr lang="en-US" dirty="0">
                <a:hlinkClick r:id="rId2"/>
              </a:rPr>
              <a:t>https://www.anaconda.com/</a:t>
            </a:r>
            <a:r>
              <a:rPr lang="en-US" dirty="0"/>
              <a:t>) </a:t>
            </a:r>
          </a:p>
          <a:p>
            <a:endParaRPr lang="en-US" dirty="0"/>
          </a:p>
          <a:p>
            <a:r>
              <a:rPr lang="en-US" dirty="0"/>
              <a:t>GitHub (</a:t>
            </a:r>
            <a:r>
              <a:rPr lang="en-US" dirty="0">
                <a:hlinkClick r:id="rId3"/>
              </a:rPr>
              <a:t>https://github.com/fgonzaleumbc/DATA601</a:t>
            </a:r>
            <a:r>
              <a:rPr lang="en-US" dirty="0"/>
              <a:t>)  </a:t>
            </a:r>
          </a:p>
          <a:p>
            <a:endParaRPr lang="en-US" dirty="0"/>
          </a:p>
          <a:p>
            <a:r>
              <a:rPr lang="en-US" dirty="0"/>
              <a:t>Blackboard (</a:t>
            </a:r>
            <a:r>
              <a:rPr lang="en-US" dirty="0">
                <a:hlinkClick r:id="rId4"/>
              </a:rPr>
              <a:t>https://my.umbc.edu/</a:t>
            </a:r>
            <a:r>
              <a:rPr lang="en-US" dirty="0"/>
              <a:t>) </a:t>
            </a:r>
          </a:p>
          <a:p>
            <a:endParaRPr lang="en-US" dirty="0"/>
          </a:p>
          <a:p>
            <a:r>
              <a:rPr lang="en-US" dirty="0"/>
              <a:t>Google </a:t>
            </a:r>
            <a:r>
              <a:rPr lang="en-US" dirty="0" err="1"/>
              <a:t>Colab</a:t>
            </a:r>
            <a:r>
              <a:rPr lang="en-US" dirty="0"/>
              <a:t> (</a:t>
            </a:r>
            <a:r>
              <a:rPr lang="en-US" dirty="0">
                <a:hlinkClick r:id="rId5"/>
              </a:rPr>
              <a:t>https://colab.research.google.com/</a:t>
            </a:r>
            <a:r>
              <a:rPr lang="en-US" dirty="0"/>
              <a:t>) </a:t>
            </a:r>
          </a:p>
          <a:p>
            <a:endParaRPr lang="en-US" dirty="0"/>
          </a:p>
          <a:p>
            <a:r>
              <a:rPr lang="en-US" dirty="0"/>
              <a:t>Google Drive (</a:t>
            </a:r>
            <a:r>
              <a:rPr lang="en-US" dirty="0">
                <a:hlinkClick r:id="rId6"/>
              </a:rPr>
              <a:t>https://drive.google.com</a:t>
            </a:r>
            <a:r>
              <a:rPr lang="en-US" dirty="0"/>
              <a:t>) </a:t>
            </a:r>
          </a:p>
          <a:p>
            <a:endParaRPr lang="en-US" dirty="0"/>
          </a:p>
          <a:p>
            <a:endParaRPr lang="en-US" dirty="0"/>
          </a:p>
        </p:txBody>
      </p:sp>
    </p:spTree>
    <p:extLst>
      <p:ext uri="{BB962C8B-B14F-4D97-AF65-F5344CB8AC3E}">
        <p14:creationId xmlns:p14="http://schemas.microsoft.com/office/powerpoint/2010/main" val="29339628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0DFD9B3-1011-BB49-947C-458EF2941611}"/>
              </a:ext>
            </a:extLst>
          </p:cNvPr>
          <p:cNvSpPr>
            <a:spLocks noGrp="1"/>
          </p:cNvSpPr>
          <p:nvPr>
            <p:ph type="title"/>
          </p:nvPr>
        </p:nvSpPr>
        <p:spPr>
          <a:xfrm>
            <a:off x="722313" y="3305176"/>
            <a:ext cx="7772400" cy="1021556"/>
          </a:xfrm>
        </p:spPr>
        <p:txBody>
          <a:bodyPr/>
          <a:lstStyle/>
          <a:p>
            <a:r>
              <a:rPr lang="en-US" dirty="0">
                <a:solidFill>
                  <a:srgbClr val="FDB413"/>
                </a:solidFill>
              </a:rPr>
              <a:t>What is DATA SCIENCE?</a:t>
            </a:r>
          </a:p>
        </p:txBody>
      </p:sp>
    </p:spTree>
    <p:extLst>
      <p:ext uri="{BB962C8B-B14F-4D97-AF65-F5344CB8AC3E}">
        <p14:creationId xmlns:p14="http://schemas.microsoft.com/office/powerpoint/2010/main" val="8319720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6">
            <a:extLst>
              <a:ext uri="{FF2B5EF4-FFF2-40B4-BE49-F238E27FC236}">
                <a16:creationId xmlns:a16="http://schemas.microsoft.com/office/drawing/2014/main" id="{B3B6A5DB-2EFB-146F-1A8F-B0A400642972}"/>
              </a:ext>
            </a:extLst>
          </p:cNvPr>
          <p:cNvPicPr>
            <a:picLocks noChangeAspect="1"/>
          </p:cNvPicPr>
          <p:nvPr/>
        </p:nvPicPr>
        <p:blipFill>
          <a:blip r:embed="rId2"/>
          <a:stretch>
            <a:fillRect/>
          </a:stretch>
        </p:blipFill>
        <p:spPr>
          <a:xfrm>
            <a:off x="5865612" y="2677455"/>
            <a:ext cx="3278388" cy="2466045"/>
          </a:xfrm>
          <a:prstGeom prst="rect">
            <a:avLst/>
          </a:prstGeom>
        </p:spPr>
      </p:pic>
      <p:sp>
        <p:nvSpPr>
          <p:cNvPr id="2" name="Title 1">
            <a:extLst>
              <a:ext uri="{FF2B5EF4-FFF2-40B4-BE49-F238E27FC236}">
                <a16:creationId xmlns:a16="http://schemas.microsoft.com/office/drawing/2014/main" id="{18EE30BE-97B5-4BB6-A94A-F58ED123EDDB}"/>
              </a:ext>
            </a:extLst>
          </p:cNvPr>
          <p:cNvSpPr>
            <a:spLocks noGrp="1"/>
          </p:cNvSpPr>
          <p:nvPr>
            <p:ph type="title"/>
          </p:nvPr>
        </p:nvSpPr>
        <p:spPr/>
        <p:txBody>
          <a:bodyPr/>
          <a:lstStyle/>
          <a:p>
            <a:r>
              <a:rPr lang="en-US" i="1" dirty="0">
                <a:cs typeface="Calibri Light"/>
              </a:rPr>
              <a:t>Assumption in this class</a:t>
            </a:r>
            <a:endParaRPr lang="en-US" i="1" dirty="0"/>
          </a:p>
        </p:txBody>
      </p:sp>
      <p:sp>
        <p:nvSpPr>
          <p:cNvPr id="3" name="Content Placeholder 2">
            <a:extLst>
              <a:ext uri="{FF2B5EF4-FFF2-40B4-BE49-F238E27FC236}">
                <a16:creationId xmlns:a16="http://schemas.microsoft.com/office/drawing/2014/main" id="{7C305855-4E1F-4350-920D-6CDCA01E4374}"/>
              </a:ext>
            </a:extLst>
          </p:cNvPr>
          <p:cNvSpPr>
            <a:spLocks noGrp="1"/>
          </p:cNvSpPr>
          <p:nvPr>
            <p:ph idx="1"/>
          </p:nvPr>
        </p:nvSpPr>
        <p:spPr>
          <a:xfrm>
            <a:off x="344317" y="728665"/>
            <a:ext cx="6330803" cy="4068921"/>
          </a:xfrm>
        </p:spPr>
        <p:txBody>
          <a:bodyPr vert="horz" lIns="68580" tIns="34290" rIns="68580" bIns="34290" rtlCol="0" anchor="t">
            <a:normAutofit fontScale="77500" lnSpcReduction="20000"/>
          </a:bodyPr>
          <a:lstStyle/>
          <a:p>
            <a:r>
              <a:rPr lang="en-US" dirty="0" err="1">
                <a:cs typeface="Calibri"/>
              </a:rPr>
              <a:t>Jupyter</a:t>
            </a:r>
            <a:r>
              <a:rPr lang="en-US" dirty="0">
                <a:cs typeface="Calibri"/>
              </a:rPr>
              <a:t> is useful for:</a:t>
            </a:r>
          </a:p>
          <a:p>
            <a:pPr lvl="1"/>
            <a:r>
              <a:rPr lang="en-US" dirty="0">
                <a:cs typeface="Calibri"/>
              </a:rPr>
              <a:t>Exploration of data (jargon: EDA = exploratory data analysis)</a:t>
            </a:r>
          </a:p>
          <a:p>
            <a:pPr lvl="1"/>
            <a:r>
              <a:rPr lang="en-US" dirty="0">
                <a:cs typeface="Calibri"/>
              </a:rPr>
              <a:t>Documenting your activities (to enable reproducibility)</a:t>
            </a:r>
          </a:p>
          <a:p>
            <a:pPr lvl="1"/>
            <a:r>
              <a:rPr lang="en-US" dirty="0">
                <a:cs typeface="Calibri"/>
              </a:rPr>
              <a:t>Figuring out which software is relevant, which algorithms to use, which software libraries are useful</a:t>
            </a:r>
          </a:p>
          <a:p>
            <a:pPr lvl="1"/>
            <a:r>
              <a:rPr lang="en-US" dirty="0">
                <a:cs typeface="Calibri"/>
              </a:rPr>
              <a:t>Visualizing results</a:t>
            </a:r>
          </a:p>
          <a:p>
            <a:endParaRPr lang="en-US" dirty="0">
              <a:cs typeface="Calibri"/>
            </a:endParaRPr>
          </a:p>
          <a:p>
            <a:r>
              <a:rPr lang="en-US" dirty="0" err="1">
                <a:cs typeface="Calibri"/>
              </a:rPr>
              <a:t>Jupyter</a:t>
            </a:r>
            <a:r>
              <a:rPr lang="en-US" dirty="0">
                <a:cs typeface="Calibri"/>
              </a:rPr>
              <a:t> and Python are free!</a:t>
            </a:r>
          </a:p>
          <a:p>
            <a:endParaRPr lang="en-US" dirty="0">
              <a:cs typeface="Calibri"/>
            </a:endParaRPr>
          </a:p>
          <a:p>
            <a:r>
              <a:rPr lang="en-US" dirty="0">
                <a:cs typeface="Calibri"/>
              </a:rPr>
              <a:t>Both are widely used in data science!</a:t>
            </a:r>
          </a:p>
          <a:p>
            <a:endParaRPr lang="en-US" dirty="0">
              <a:cs typeface="Calibri"/>
            </a:endParaRPr>
          </a:p>
          <a:p>
            <a:r>
              <a:rPr lang="en-US" dirty="0">
                <a:cs typeface="Calibri"/>
              </a:rPr>
              <a:t>Increasingly being used within proprietary software</a:t>
            </a:r>
          </a:p>
        </p:txBody>
      </p:sp>
    </p:spTree>
    <p:extLst>
      <p:ext uri="{BB962C8B-B14F-4D97-AF65-F5344CB8AC3E}">
        <p14:creationId xmlns:p14="http://schemas.microsoft.com/office/powerpoint/2010/main" val="17891862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A0D337-3E60-46ED-8F06-5E821AB568CC}"/>
              </a:ext>
            </a:extLst>
          </p:cNvPr>
          <p:cNvSpPr>
            <a:spLocks noGrp="1"/>
          </p:cNvSpPr>
          <p:nvPr>
            <p:ph type="title"/>
          </p:nvPr>
        </p:nvSpPr>
        <p:spPr/>
        <p:txBody>
          <a:bodyPr/>
          <a:lstStyle/>
          <a:p>
            <a:r>
              <a:rPr lang="en-US" sz="3150" dirty="0">
                <a:cs typeface="Calibri Light"/>
              </a:rPr>
              <a:t>Python and </a:t>
            </a:r>
            <a:r>
              <a:rPr lang="en-US" sz="3150" dirty="0" err="1">
                <a:cs typeface="Calibri Light"/>
              </a:rPr>
              <a:t>Jupyter</a:t>
            </a:r>
            <a:r>
              <a:rPr lang="en-US" sz="3150" dirty="0">
                <a:cs typeface="Calibri Light"/>
              </a:rPr>
              <a:t> do not cover every use case</a:t>
            </a:r>
          </a:p>
        </p:txBody>
      </p:sp>
      <p:sp>
        <p:nvSpPr>
          <p:cNvPr id="3" name="Content Placeholder 2">
            <a:extLst>
              <a:ext uri="{FF2B5EF4-FFF2-40B4-BE49-F238E27FC236}">
                <a16:creationId xmlns:a16="http://schemas.microsoft.com/office/drawing/2014/main" id="{A460C7D6-704E-4393-9171-20DABF7B9317}"/>
              </a:ext>
            </a:extLst>
          </p:cNvPr>
          <p:cNvSpPr>
            <a:spLocks noGrp="1"/>
          </p:cNvSpPr>
          <p:nvPr>
            <p:ph idx="1"/>
          </p:nvPr>
        </p:nvSpPr>
        <p:spPr/>
        <p:txBody>
          <a:bodyPr vert="horz" lIns="68580" tIns="34290" rIns="68580" bIns="34290" rtlCol="0" anchor="t">
            <a:normAutofit fontScale="85000" lnSpcReduction="10000"/>
          </a:bodyPr>
          <a:lstStyle/>
          <a:p>
            <a:r>
              <a:rPr lang="en-US" sz="2400" dirty="0" err="1">
                <a:cs typeface="Calibri"/>
              </a:rPr>
              <a:t>Jupyter</a:t>
            </a:r>
            <a:r>
              <a:rPr lang="en-US" sz="2400" dirty="0">
                <a:cs typeface="Calibri"/>
              </a:rPr>
              <a:t> may not be the right tool </a:t>
            </a:r>
          </a:p>
          <a:p>
            <a:pPr lvl="1"/>
            <a:r>
              <a:rPr lang="en-US" sz="2000" dirty="0">
                <a:cs typeface="Calibri"/>
              </a:rPr>
              <a:t>For sufficiently large data sets, </a:t>
            </a:r>
          </a:p>
          <a:p>
            <a:pPr lvl="2"/>
            <a:r>
              <a:rPr lang="en-US" sz="1600" dirty="0">
                <a:cs typeface="Calibri"/>
              </a:rPr>
              <a:t>You may need to use a minimum reproducible example with </a:t>
            </a:r>
            <a:r>
              <a:rPr lang="en-US" sz="1600" dirty="0" err="1">
                <a:cs typeface="Calibri"/>
              </a:rPr>
              <a:t>Jupyter</a:t>
            </a:r>
            <a:endParaRPr lang="en-US" sz="1600" dirty="0">
              <a:cs typeface="Calibri"/>
            </a:endParaRPr>
          </a:p>
          <a:p>
            <a:pPr lvl="2"/>
            <a:r>
              <a:rPr lang="en-US" sz="1600" dirty="0">
                <a:cs typeface="Calibri"/>
              </a:rPr>
              <a:t>Scale up using another tool</a:t>
            </a:r>
          </a:p>
          <a:p>
            <a:pPr lvl="1"/>
            <a:r>
              <a:rPr lang="en-US" sz="2000" dirty="0">
                <a:cs typeface="Calibri"/>
              </a:rPr>
              <a:t>For sufficiently complex analytics</a:t>
            </a:r>
          </a:p>
          <a:p>
            <a:endParaRPr lang="en-US" sz="2400" dirty="0">
              <a:cs typeface="Calibri"/>
            </a:endParaRPr>
          </a:p>
          <a:p>
            <a:r>
              <a:rPr lang="en-US" sz="2400" dirty="0">
                <a:cs typeface="Calibri"/>
              </a:rPr>
              <a:t>Speed and security are typically not your priority during data exploration </a:t>
            </a:r>
          </a:p>
          <a:p>
            <a:endParaRPr lang="en-US" sz="2400" dirty="0">
              <a:cs typeface="Calibri"/>
            </a:endParaRPr>
          </a:p>
          <a:p>
            <a:r>
              <a:rPr lang="en-US" sz="2400" dirty="0">
                <a:cs typeface="Calibri"/>
              </a:rPr>
              <a:t>Knowing when to invest in switching tools is a skill</a:t>
            </a:r>
          </a:p>
          <a:p>
            <a:endParaRPr lang="en-US" sz="2400" dirty="0">
              <a:cs typeface="Calibri"/>
            </a:endParaRPr>
          </a:p>
          <a:p>
            <a:r>
              <a:rPr lang="en-US" sz="2400" dirty="0">
                <a:cs typeface="Calibri"/>
              </a:rPr>
              <a:t>Evaluate trade-offs of flexibility and security and speed for a given scale</a:t>
            </a:r>
          </a:p>
        </p:txBody>
      </p:sp>
    </p:spTree>
    <p:extLst>
      <p:ext uri="{BB962C8B-B14F-4D97-AF65-F5344CB8AC3E}">
        <p14:creationId xmlns:p14="http://schemas.microsoft.com/office/powerpoint/2010/main" val="1142185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6">
            <a:extLst>
              <a:ext uri="{FF2B5EF4-FFF2-40B4-BE49-F238E27FC236}">
                <a16:creationId xmlns:a16="http://schemas.microsoft.com/office/drawing/2014/main" id="{7D5B7217-D664-4DC2-8CFB-FC27001D60B9}"/>
              </a:ext>
            </a:extLst>
          </p:cNvPr>
          <p:cNvPicPr>
            <a:picLocks noChangeAspect="1"/>
          </p:cNvPicPr>
          <p:nvPr/>
        </p:nvPicPr>
        <p:blipFill>
          <a:blip r:embed="rId2"/>
          <a:stretch>
            <a:fillRect/>
          </a:stretch>
        </p:blipFill>
        <p:spPr>
          <a:xfrm>
            <a:off x="5589866" y="2379373"/>
            <a:ext cx="3430844" cy="2294939"/>
          </a:xfrm>
          <a:prstGeom prst="rect">
            <a:avLst/>
          </a:prstGeom>
        </p:spPr>
      </p:pic>
      <p:sp>
        <p:nvSpPr>
          <p:cNvPr id="2" name="Title 1">
            <a:extLst>
              <a:ext uri="{FF2B5EF4-FFF2-40B4-BE49-F238E27FC236}">
                <a16:creationId xmlns:a16="http://schemas.microsoft.com/office/drawing/2014/main" id="{3E6D14F3-F64B-496C-88DB-7F8772900E33}"/>
              </a:ext>
            </a:extLst>
          </p:cNvPr>
          <p:cNvSpPr>
            <a:spLocks noGrp="1"/>
          </p:cNvSpPr>
          <p:nvPr>
            <p:ph type="title"/>
          </p:nvPr>
        </p:nvSpPr>
        <p:spPr/>
        <p:txBody>
          <a:bodyPr/>
          <a:lstStyle/>
          <a:p>
            <a:r>
              <a:rPr lang="en-US" sz="3200" dirty="0">
                <a:cs typeface="Calibri Light"/>
              </a:rPr>
              <a:t>Relevance of infrastructure to data science</a:t>
            </a:r>
            <a:endParaRPr lang="en-US" sz="3200" dirty="0"/>
          </a:p>
        </p:txBody>
      </p:sp>
      <p:sp>
        <p:nvSpPr>
          <p:cNvPr id="3" name="Content Placeholder 2">
            <a:extLst>
              <a:ext uri="{FF2B5EF4-FFF2-40B4-BE49-F238E27FC236}">
                <a16:creationId xmlns:a16="http://schemas.microsoft.com/office/drawing/2014/main" id="{FC1ABF44-4216-4E20-8FBC-598625F8E219}"/>
              </a:ext>
            </a:extLst>
          </p:cNvPr>
          <p:cNvSpPr>
            <a:spLocks noGrp="1"/>
          </p:cNvSpPr>
          <p:nvPr>
            <p:ph idx="1"/>
          </p:nvPr>
        </p:nvSpPr>
        <p:spPr>
          <a:xfrm>
            <a:off x="342900" y="854273"/>
            <a:ext cx="7886700" cy="2963992"/>
          </a:xfrm>
        </p:spPr>
        <p:txBody>
          <a:bodyPr vert="horz" lIns="68580" tIns="34290" rIns="68580" bIns="34290" rtlCol="0" anchor="t">
            <a:normAutofit fontScale="85000" lnSpcReduction="20000"/>
          </a:bodyPr>
          <a:lstStyle/>
          <a:p>
            <a:r>
              <a:rPr lang="en-US" dirty="0">
                <a:cs typeface="Calibri"/>
              </a:rPr>
              <a:t>Usual explanation when replicating analysis:</a:t>
            </a:r>
          </a:p>
          <a:p>
            <a:pPr marL="785813" lvl="1" indent="-385763">
              <a:buAutoNum type="arabicPeriod"/>
            </a:pPr>
            <a:r>
              <a:rPr lang="en-US" dirty="0">
                <a:cs typeface="Calibri"/>
              </a:rPr>
              <a:t>Get this data</a:t>
            </a:r>
          </a:p>
          <a:p>
            <a:pPr marL="785813" lvl="1" indent="-385763">
              <a:buAutoNum type="arabicPeriod"/>
            </a:pPr>
            <a:r>
              <a:rPr lang="en-US" dirty="0">
                <a:cs typeface="Calibri"/>
              </a:rPr>
              <a:t>(</a:t>
            </a:r>
            <a:r>
              <a:rPr lang="en-US" i="1" dirty="0">
                <a:cs typeface="Calibri"/>
              </a:rPr>
              <a:t>Documentation</a:t>
            </a:r>
            <a:r>
              <a:rPr lang="en-US" dirty="0">
                <a:cs typeface="Calibri"/>
              </a:rPr>
              <a:t>) Apply this transformation to get result</a:t>
            </a:r>
          </a:p>
          <a:p>
            <a:endParaRPr lang="en-US" dirty="0">
              <a:cs typeface="Calibri"/>
            </a:endParaRPr>
          </a:p>
          <a:p>
            <a:r>
              <a:rPr lang="en-US" dirty="0">
                <a:cs typeface="Calibri"/>
              </a:rPr>
              <a:t>No explanation of </a:t>
            </a:r>
          </a:p>
          <a:p>
            <a:pPr lvl="1"/>
            <a:r>
              <a:rPr lang="en-US" dirty="0">
                <a:cs typeface="Calibri"/>
              </a:rPr>
              <a:t>software used</a:t>
            </a:r>
          </a:p>
          <a:p>
            <a:pPr lvl="1"/>
            <a:r>
              <a:rPr lang="en-US" dirty="0">
                <a:cs typeface="Calibri"/>
              </a:rPr>
              <a:t>software versions</a:t>
            </a:r>
          </a:p>
          <a:p>
            <a:pPr lvl="1"/>
            <a:r>
              <a:rPr lang="en-US" dirty="0">
                <a:cs typeface="Calibri"/>
              </a:rPr>
              <a:t>configurations</a:t>
            </a:r>
          </a:p>
          <a:p>
            <a:pPr lvl="1"/>
            <a:r>
              <a:rPr lang="en-US" dirty="0">
                <a:cs typeface="Calibri"/>
              </a:rPr>
              <a:t>Implementation details</a:t>
            </a:r>
          </a:p>
          <a:p>
            <a:pPr lvl="1"/>
            <a:endParaRPr lang="en-US" dirty="0">
              <a:cs typeface="Calibri"/>
            </a:endParaRPr>
          </a:p>
        </p:txBody>
      </p:sp>
      <p:sp>
        <p:nvSpPr>
          <p:cNvPr id="8" name="TextBox 7">
            <a:extLst>
              <a:ext uri="{FF2B5EF4-FFF2-40B4-BE49-F238E27FC236}">
                <a16:creationId xmlns:a16="http://schemas.microsoft.com/office/drawing/2014/main" id="{87D90DE9-F184-40BF-BE97-16674C7460F6}"/>
              </a:ext>
            </a:extLst>
          </p:cNvPr>
          <p:cNvSpPr txBox="1"/>
          <p:nvPr/>
        </p:nvSpPr>
        <p:spPr>
          <a:xfrm>
            <a:off x="342900" y="3950426"/>
            <a:ext cx="5525114" cy="900246"/>
          </a:xfrm>
          <a:prstGeom prst="rect">
            <a:avLst/>
          </a:prstGeom>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r>
              <a:rPr lang="en-US" sz="1350" dirty="0">
                <a:cs typeface="Calibri"/>
                <a:hlinkClick r:id="rId3"/>
              </a:rPr>
              <a:t>Digital archeology</a:t>
            </a:r>
            <a:r>
              <a:rPr lang="en-US" sz="1350" dirty="0">
                <a:cs typeface="Calibri"/>
              </a:rPr>
              <a:t>:</a:t>
            </a:r>
            <a:endParaRPr lang="en-US" sz="1350" dirty="0"/>
          </a:p>
          <a:p>
            <a:pPr marL="285750" indent="-285750">
              <a:buFontTx/>
              <a:buChar char="-"/>
            </a:pPr>
            <a:r>
              <a:rPr lang="en-US" sz="1350" dirty="0"/>
              <a:t>Suppose you are to diagnose why someone</a:t>
            </a:r>
            <a:r>
              <a:rPr lang="en-US" sz="1350" dirty="0">
                <a:cs typeface="Calibri"/>
              </a:rPr>
              <a:t> else's approach doesn't yield same results </a:t>
            </a:r>
          </a:p>
          <a:p>
            <a:pPr marL="285750" indent="-285750">
              <a:buFontTx/>
              <a:buChar char="-"/>
            </a:pPr>
            <a:r>
              <a:rPr lang="en-US" sz="1350" dirty="0">
                <a:cs typeface="Calibri"/>
              </a:rPr>
              <a:t>Suppose they did their work 20 years ago.”</a:t>
            </a:r>
          </a:p>
        </p:txBody>
      </p:sp>
    </p:spTree>
    <p:extLst>
      <p:ext uri="{BB962C8B-B14F-4D97-AF65-F5344CB8AC3E}">
        <p14:creationId xmlns:p14="http://schemas.microsoft.com/office/powerpoint/2010/main" val="12717049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6D14F3-F64B-496C-88DB-7F8772900E33}"/>
              </a:ext>
            </a:extLst>
          </p:cNvPr>
          <p:cNvSpPr>
            <a:spLocks noGrp="1"/>
          </p:cNvSpPr>
          <p:nvPr>
            <p:ph type="title"/>
          </p:nvPr>
        </p:nvSpPr>
        <p:spPr>
          <a:xfrm>
            <a:off x="443752" y="233685"/>
            <a:ext cx="7953935" cy="571500"/>
          </a:xfrm>
        </p:spPr>
        <p:txBody>
          <a:bodyPr>
            <a:normAutofit fontScale="90000"/>
          </a:bodyPr>
          <a:lstStyle/>
          <a:p>
            <a:r>
              <a:rPr lang="en-US" dirty="0">
                <a:cs typeface="Calibri Light"/>
              </a:rPr>
              <a:t>Infrastructure in data science to enable</a:t>
            </a:r>
            <a:br>
              <a:rPr lang="en-US" dirty="0">
                <a:cs typeface="Calibri Light"/>
              </a:rPr>
            </a:br>
            <a:r>
              <a:rPr lang="en-US" dirty="0">
                <a:cs typeface="Calibri Light"/>
              </a:rPr>
              <a:t>Reproducibility and Portability</a:t>
            </a:r>
            <a:endParaRPr lang="en-US" dirty="0"/>
          </a:p>
        </p:txBody>
      </p:sp>
      <p:sp>
        <p:nvSpPr>
          <p:cNvPr id="3" name="Content Placeholder 2">
            <a:extLst>
              <a:ext uri="{FF2B5EF4-FFF2-40B4-BE49-F238E27FC236}">
                <a16:creationId xmlns:a16="http://schemas.microsoft.com/office/drawing/2014/main" id="{FC1ABF44-4216-4E20-8FBC-598625F8E219}"/>
              </a:ext>
            </a:extLst>
          </p:cNvPr>
          <p:cNvSpPr>
            <a:spLocks noGrp="1"/>
          </p:cNvSpPr>
          <p:nvPr>
            <p:ph idx="1"/>
          </p:nvPr>
        </p:nvSpPr>
        <p:spPr>
          <a:xfrm>
            <a:off x="543464" y="1080595"/>
            <a:ext cx="8129888" cy="3586348"/>
          </a:xfrm>
        </p:spPr>
        <p:txBody>
          <a:bodyPr vert="horz" lIns="68580" tIns="34290" rIns="68580" bIns="34290" rtlCol="0" anchor="t">
            <a:normAutofit fontScale="85000" lnSpcReduction="20000"/>
          </a:bodyPr>
          <a:lstStyle/>
          <a:p>
            <a:pPr marL="0" indent="0">
              <a:buNone/>
            </a:pPr>
            <a:r>
              <a:rPr lang="en-US" sz="1800" dirty="0">
                <a:cs typeface="Calibri"/>
              </a:rPr>
              <a:t>In addition to data and analysis, implementation and environment matters</a:t>
            </a:r>
            <a:endParaRPr lang="en-US" sz="1800" dirty="0"/>
          </a:p>
          <a:p>
            <a:endParaRPr lang="en-US" dirty="0">
              <a:cs typeface="Calibri"/>
            </a:endParaRPr>
          </a:p>
          <a:p>
            <a:pPr marL="385763" indent="-385763">
              <a:buAutoNum type="arabicPeriod"/>
            </a:pPr>
            <a:r>
              <a:rPr lang="en-US" dirty="0">
                <a:cs typeface="Calibri"/>
              </a:rPr>
              <a:t>Use this Operating System</a:t>
            </a:r>
          </a:p>
          <a:p>
            <a:pPr marL="385763" indent="-385763">
              <a:buAutoNum type="arabicPeriod"/>
            </a:pPr>
            <a:r>
              <a:rPr lang="en-US" dirty="0">
                <a:cs typeface="Calibri"/>
              </a:rPr>
              <a:t>Install this software</a:t>
            </a:r>
          </a:p>
          <a:p>
            <a:pPr marL="385763" indent="-385763">
              <a:buAutoNum type="arabicPeriod"/>
            </a:pPr>
            <a:r>
              <a:rPr lang="en-US" dirty="0">
                <a:cs typeface="Calibri"/>
              </a:rPr>
              <a:t>Configure software this way</a:t>
            </a:r>
          </a:p>
          <a:p>
            <a:pPr marL="385763" indent="-385763">
              <a:buAutoNum type="arabicPeriod"/>
            </a:pPr>
            <a:r>
              <a:rPr lang="en-US" dirty="0">
                <a:cs typeface="Calibri"/>
              </a:rPr>
              <a:t>Add these packages</a:t>
            </a:r>
          </a:p>
          <a:p>
            <a:pPr marL="385763" indent="-385763">
              <a:buAutoNum type="arabicPeriod"/>
            </a:pPr>
            <a:r>
              <a:rPr lang="en-US" dirty="0">
                <a:cs typeface="Calibri"/>
              </a:rPr>
              <a:t>Get this data in this format</a:t>
            </a:r>
          </a:p>
          <a:p>
            <a:pPr marL="385763" indent="-385763">
              <a:buAutoNum type="arabicPeriod"/>
            </a:pPr>
            <a:r>
              <a:rPr lang="en-US" dirty="0">
                <a:cs typeface="Calibri"/>
              </a:rPr>
              <a:t>Run analysis against data</a:t>
            </a:r>
          </a:p>
          <a:p>
            <a:pPr marL="385763" indent="-385763">
              <a:buAutoNum type="arabicPeriod"/>
            </a:pPr>
            <a:r>
              <a:rPr lang="en-US" dirty="0">
                <a:cs typeface="Calibri"/>
              </a:rPr>
              <a:t>Create plots</a:t>
            </a:r>
          </a:p>
          <a:p>
            <a:pPr marL="385763" indent="-385763">
              <a:buAutoNum type="arabicPeriod"/>
            </a:pPr>
            <a:r>
              <a:rPr lang="en-US" dirty="0">
                <a:cs typeface="Calibri"/>
              </a:rPr>
              <a:t>Generate report</a:t>
            </a:r>
          </a:p>
          <a:p>
            <a:endParaRPr lang="en-US" dirty="0">
              <a:cs typeface="Calibri"/>
            </a:endParaRPr>
          </a:p>
        </p:txBody>
      </p:sp>
      <p:pic>
        <p:nvPicPr>
          <p:cNvPr id="4" name="Picture 4" descr="A picture containing text&#10;&#10;Description generated with high confidence">
            <a:extLst>
              <a:ext uri="{FF2B5EF4-FFF2-40B4-BE49-F238E27FC236}">
                <a16:creationId xmlns:a16="http://schemas.microsoft.com/office/drawing/2014/main" id="{0DC93814-C762-4C39-9427-87EAC7DC5B60}"/>
              </a:ext>
            </a:extLst>
          </p:cNvPr>
          <p:cNvPicPr>
            <a:picLocks noChangeAspect="1"/>
          </p:cNvPicPr>
          <p:nvPr/>
        </p:nvPicPr>
        <p:blipFill>
          <a:blip r:embed="rId2"/>
          <a:stretch>
            <a:fillRect/>
          </a:stretch>
        </p:blipFill>
        <p:spPr>
          <a:xfrm>
            <a:off x="4973506" y="2114147"/>
            <a:ext cx="3756921" cy="2521974"/>
          </a:xfrm>
          <a:prstGeom prst="rect">
            <a:avLst/>
          </a:prstGeom>
        </p:spPr>
      </p:pic>
    </p:spTree>
    <p:extLst>
      <p:ext uri="{BB962C8B-B14F-4D97-AF65-F5344CB8AC3E}">
        <p14:creationId xmlns:p14="http://schemas.microsoft.com/office/powerpoint/2010/main" val="39280052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024DFB-3D52-4034-B083-39B732D0FCFA}"/>
              </a:ext>
            </a:extLst>
          </p:cNvPr>
          <p:cNvSpPr>
            <a:spLocks noGrp="1"/>
          </p:cNvSpPr>
          <p:nvPr>
            <p:ph type="title"/>
          </p:nvPr>
        </p:nvSpPr>
        <p:spPr/>
        <p:txBody>
          <a:bodyPr/>
          <a:lstStyle/>
          <a:p>
            <a:r>
              <a:rPr lang="en-US" i="1" dirty="0">
                <a:cs typeface="Calibri Light"/>
              </a:rPr>
              <a:t>Best practices</a:t>
            </a:r>
            <a:r>
              <a:rPr lang="en-US" dirty="0">
                <a:cs typeface="Calibri Light"/>
              </a:rPr>
              <a:t>: Version control</a:t>
            </a:r>
            <a:endParaRPr lang="en-US" dirty="0"/>
          </a:p>
        </p:txBody>
      </p:sp>
      <p:sp>
        <p:nvSpPr>
          <p:cNvPr id="3" name="Content Placeholder 2">
            <a:extLst>
              <a:ext uri="{FF2B5EF4-FFF2-40B4-BE49-F238E27FC236}">
                <a16:creationId xmlns:a16="http://schemas.microsoft.com/office/drawing/2014/main" id="{BFBA8429-B089-4264-A062-0E8D525F86E3}"/>
              </a:ext>
            </a:extLst>
          </p:cNvPr>
          <p:cNvSpPr>
            <a:spLocks noGrp="1"/>
          </p:cNvSpPr>
          <p:nvPr>
            <p:ph idx="1"/>
          </p:nvPr>
        </p:nvSpPr>
        <p:spPr/>
        <p:txBody>
          <a:bodyPr vert="horz" lIns="68580" tIns="34290" rIns="68580" bIns="34290" rtlCol="0" anchor="t">
            <a:normAutofit fontScale="92500" lnSpcReduction="10000"/>
          </a:bodyPr>
          <a:lstStyle/>
          <a:p>
            <a:r>
              <a:rPr lang="en-US" dirty="0">
                <a:cs typeface="Calibri"/>
              </a:rPr>
              <a:t>Reproducibility applies to your own attempts (not just other people)</a:t>
            </a:r>
          </a:p>
          <a:p>
            <a:endParaRPr lang="en-US" dirty="0">
              <a:cs typeface="Calibri"/>
            </a:endParaRPr>
          </a:p>
          <a:p>
            <a:r>
              <a:rPr lang="en-US" dirty="0">
                <a:cs typeface="Calibri"/>
              </a:rPr>
              <a:t>Regardless of how you develop analytics, you'll be creating or editing software, code and documents.</a:t>
            </a:r>
            <a:endParaRPr lang="en-US" dirty="0"/>
          </a:p>
          <a:p>
            <a:endParaRPr lang="en-US" dirty="0">
              <a:cs typeface="Calibri"/>
            </a:endParaRPr>
          </a:p>
          <a:p>
            <a:r>
              <a:rPr lang="en-US" dirty="0">
                <a:cs typeface="Calibri"/>
              </a:rPr>
              <a:t>[L</a:t>
            </a:r>
            <a:r>
              <a:rPr lang="en-US" i="1" dirty="0">
                <a:cs typeface="Calibri"/>
              </a:rPr>
              <a:t>esson</a:t>
            </a:r>
            <a:r>
              <a:rPr lang="en-US" dirty="0">
                <a:cs typeface="Calibri"/>
              </a:rPr>
              <a:t>] Regardless of how you implement best practices, avoid inventing solutions for which someone else already provided a path.</a:t>
            </a:r>
          </a:p>
        </p:txBody>
      </p:sp>
      <p:sp>
        <p:nvSpPr>
          <p:cNvPr id="4" name="TextBox 3">
            <a:extLst>
              <a:ext uri="{FF2B5EF4-FFF2-40B4-BE49-F238E27FC236}">
                <a16:creationId xmlns:a16="http://schemas.microsoft.com/office/drawing/2014/main" id="{4524B6D4-0E9B-4B3B-B2AE-D882ED5055AB}"/>
              </a:ext>
            </a:extLst>
          </p:cNvPr>
          <p:cNvSpPr txBox="1"/>
          <p:nvPr/>
        </p:nvSpPr>
        <p:spPr>
          <a:xfrm>
            <a:off x="457200" y="4421499"/>
            <a:ext cx="4945638" cy="346249"/>
          </a:xfrm>
          <a:prstGeom prst="rect">
            <a:avLst/>
          </a:prstGeom>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r>
              <a:rPr lang="en-US" dirty="0"/>
              <a:t>Suggested resource: </a:t>
            </a:r>
            <a:r>
              <a:rPr lang="en-US" dirty="0">
                <a:hlinkClick r:id="rId2"/>
              </a:rPr>
              <a:t>https://try.github.io/</a:t>
            </a:r>
            <a:endParaRPr lang="en-US" dirty="0">
              <a:cs typeface="Calibri"/>
              <a:hlinkClick r:id="rId2"/>
            </a:endParaRPr>
          </a:p>
        </p:txBody>
      </p:sp>
    </p:spTree>
    <p:extLst>
      <p:ext uri="{BB962C8B-B14F-4D97-AF65-F5344CB8AC3E}">
        <p14:creationId xmlns:p14="http://schemas.microsoft.com/office/powerpoint/2010/main" val="8031894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799F628-543C-9548-AB98-FDA2714A6AD2}"/>
              </a:ext>
            </a:extLst>
          </p:cNvPr>
          <p:cNvSpPr>
            <a:spLocks noGrp="1"/>
          </p:cNvSpPr>
          <p:nvPr>
            <p:ph type="title"/>
          </p:nvPr>
        </p:nvSpPr>
        <p:spPr/>
        <p:txBody>
          <a:bodyPr/>
          <a:lstStyle/>
          <a:p>
            <a:r>
              <a:rPr lang="en-US" dirty="0"/>
              <a:t>What ARE WE NOT COVERING?</a:t>
            </a:r>
          </a:p>
        </p:txBody>
      </p:sp>
    </p:spTree>
    <p:extLst>
      <p:ext uri="{BB962C8B-B14F-4D97-AF65-F5344CB8AC3E}">
        <p14:creationId xmlns:p14="http://schemas.microsoft.com/office/powerpoint/2010/main" val="20631482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00FC06-4CEE-4EB1-A488-D2B49256DF24}"/>
              </a:ext>
            </a:extLst>
          </p:cNvPr>
          <p:cNvSpPr>
            <a:spLocks noGrp="1"/>
          </p:cNvSpPr>
          <p:nvPr>
            <p:ph type="title"/>
          </p:nvPr>
        </p:nvSpPr>
        <p:spPr/>
        <p:txBody>
          <a:bodyPr/>
          <a:lstStyle/>
          <a:p>
            <a:r>
              <a:rPr lang="en-US" i="1" dirty="0">
                <a:cs typeface="Calibri Light"/>
              </a:rPr>
              <a:t>Not covered</a:t>
            </a:r>
            <a:r>
              <a:rPr lang="en-US" dirty="0">
                <a:cs typeface="Calibri Light"/>
              </a:rPr>
              <a:t>: product integration</a:t>
            </a:r>
          </a:p>
        </p:txBody>
      </p:sp>
      <p:sp>
        <p:nvSpPr>
          <p:cNvPr id="3" name="Content Placeholder 2">
            <a:extLst>
              <a:ext uri="{FF2B5EF4-FFF2-40B4-BE49-F238E27FC236}">
                <a16:creationId xmlns:a16="http://schemas.microsoft.com/office/drawing/2014/main" id="{015B042E-5F09-4099-A737-D53A1BD32AA0}"/>
              </a:ext>
            </a:extLst>
          </p:cNvPr>
          <p:cNvSpPr>
            <a:spLocks noGrp="1"/>
          </p:cNvSpPr>
          <p:nvPr>
            <p:ph idx="1"/>
          </p:nvPr>
        </p:nvSpPr>
        <p:spPr>
          <a:xfrm>
            <a:off x="443752" y="843992"/>
            <a:ext cx="5806786" cy="3633087"/>
          </a:xfrm>
        </p:spPr>
        <p:txBody>
          <a:bodyPr vert="horz" lIns="68580" tIns="34290" rIns="68580" bIns="34290" rtlCol="0" anchor="t">
            <a:normAutofit fontScale="85000" lnSpcReduction="20000"/>
          </a:bodyPr>
          <a:lstStyle/>
          <a:p>
            <a:r>
              <a:rPr lang="en-US" dirty="0">
                <a:cs typeface="Calibri"/>
              </a:rPr>
              <a:t>There's a complex network of dependencies (i.e. software engineers, managers) of which data science is one component.</a:t>
            </a:r>
            <a:endParaRPr lang="en-US" dirty="0"/>
          </a:p>
          <a:p>
            <a:endParaRPr lang="en-US" dirty="0">
              <a:cs typeface="Calibri"/>
            </a:endParaRPr>
          </a:p>
          <a:p>
            <a:r>
              <a:rPr lang="en-US" dirty="0">
                <a:cs typeface="Calibri"/>
              </a:rPr>
              <a:t>Downstream consumers of your output are likely to be software developers who use containers and support users.</a:t>
            </a:r>
          </a:p>
          <a:p>
            <a:endParaRPr lang="en-US" dirty="0">
              <a:cs typeface="Calibri"/>
            </a:endParaRPr>
          </a:p>
          <a:p>
            <a:r>
              <a:rPr lang="en-US" dirty="0">
                <a:cs typeface="Calibri"/>
              </a:rPr>
              <a:t>This class is focused on the data science; not with integration.</a:t>
            </a:r>
          </a:p>
          <a:p>
            <a:endParaRPr lang="en-US" dirty="0">
              <a:cs typeface="Calibri"/>
            </a:endParaRPr>
          </a:p>
        </p:txBody>
      </p:sp>
      <p:sp>
        <p:nvSpPr>
          <p:cNvPr id="4" name="TextBox 3">
            <a:extLst>
              <a:ext uri="{FF2B5EF4-FFF2-40B4-BE49-F238E27FC236}">
                <a16:creationId xmlns:a16="http://schemas.microsoft.com/office/drawing/2014/main" id="{730636C5-48D1-485B-B1CF-29931597BEC3}"/>
              </a:ext>
            </a:extLst>
          </p:cNvPr>
          <p:cNvSpPr txBox="1"/>
          <p:nvPr/>
        </p:nvSpPr>
        <p:spPr>
          <a:xfrm>
            <a:off x="3683480" y="4508380"/>
            <a:ext cx="5195258" cy="346249"/>
          </a:xfrm>
          <a:prstGeom prst="rect">
            <a:avLst/>
          </a:prstGeom>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ctr"/>
            <a:r>
              <a:rPr lang="en-US" dirty="0"/>
              <a:t>See: </a:t>
            </a:r>
            <a:r>
              <a:rPr lang="en-US" dirty="0">
                <a:hlinkClick r:id="rId2"/>
              </a:rPr>
              <a:t>http://dev2ops.org/2010/02/what-is-devops/</a:t>
            </a:r>
            <a:r>
              <a:rPr lang="en-US" dirty="0"/>
              <a:t> </a:t>
            </a:r>
            <a:endParaRPr lang="en-US" dirty="0">
              <a:cs typeface="Calibri"/>
              <a:hlinkClick r:id="rId3"/>
            </a:endParaRPr>
          </a:p>
        </p:txBody>
      </p:sp>
      <p:pic>
        <p:nvPicPr>
          <p:cNvPr id="5" name="Picture 5" descr="A close up of a logo&#10;&#10;Description generated with high confidence">
            <a:extLst>
              <a:ext uri="{FF2B5EF4-FFF2-40B4-BE49-F238E27FC236}">
                <a16:creationId xmlns:a16="http://schemas.microsoft.com/office/drawing/2014/main" id="{A2CF9816-FB2F-47BE-82F3-A8AEDCEE3197}"/>
              </a:ext>
            </a:extLst>
          </p:cNvPr>
          <p:cNvPicPr>
            <a:picLocks noChangeAspect="1"/>
          </p:cNvPicPr>
          <p:nvPr/>
        </p:nvPicPr>
        <p:blipFill>
          <a:blip r:embed="rId4"/>
          <a:stretch>
            <a:fillRect/>
          </a:stretch>
        </p:blipFill>
        <p:spPr>
          <a:xfrm>
            <a:off x="6250538" y="1371241"/>
            <a:ext cx="2057400" cy="1905000"/>
          </a:xfrm>
          <a:prstGeom prst="rect">
            <a:avLst/>
          </a:prstGeom>
        </p:spPr>
      </p:pic>
    </p:spTree>
    <p:extLst>
      <p:ext uri="{BB962C8B-B14F-4D97-AF65-F5344CB8AC3E}">
        <p14:creationId xmlns:p14="http://schemas.microsoft.com/office/powerpoint/2010/main" val="20130423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5DBC81-1FCD-4434-9FC0-F9202DFFB6FF}"/>
              </a:ext>
            </a:extLst>
          </p:cNvPr>
          <p:cNvSpPr>
            <a:spLocks noGrp="1"/>
          </p:cNvSpPr>
          <p:nvPr>
            <p:ph type="title"/>
          </p:nvPr>
        </p:nvSpPr>
        <p:spPr/>
        <p:txBody>
          <a:bodyPr/>
          <a:lstStyle/>
          <a:p>
            <a:r>
              <a:rPr lang="en-US" i="1" dirty="0">
                <a:cs typeface="Calibri Light"/>
              </a:rPr>
              <a:t>Not covered</a:t>
            </a:r>
            <a:r>
              <a:rPr lang="en-US" dirty="0">
                <a:cs typeface="Calibri Light"/>
              </a:rPr>
              <a:t>: security</a:t>
            </a:r>
            <a:endParaRPr lang="en-US" dirty="0"/>
          </a:p>
        </p:txBody>
      </p:sp>
      <p:sp>
        <p:nvSpPr>
          <p:cNvPr id="3" name="Content Placeholder 2">
            <a:extLst>
              <a:ext uri="{FF2B5EF4-FFF2-40B4-BE49-F238E27FC236}">
                <a16:creationId xmlns:a16="http://schemas.microsoft.com/office/drawing/2014/main" id="{23D9258A-BFF9-4A25-8A73-302420109E2D}"/>
              </a:ext>
            </a:extLst>
          </p:cNvPr>
          <p:cNvSpPr>
            <a:spLocks noGrp="1"/>
          </p:cNvSpPr>
          <p:nvPr>
            <p:ph idx="1"/>
          </p:nvPr>
        </p:nvSpPr>
        <p:spPr>
          <a:xfrm>
            <a:off x="4468970" y="1159098"/>
            <a:ext cx="4217830" cy="3435526"/>
          </a:xfrm>
        </p:spPr>
        <p:txBody>
          <a:bodyPr vert="horz" lIns="68580" tIns="34290" rIns="68580" bIns="34290" rtlCol="0" anchor="t">
            <a:normAutofit/>
          </a:bodyPr>
          <a:lstStyle/>
          <a:p>
            <a:pPr marL="0" indent="0">
              <a:buNone/>
            </a:pPr>
            <a:r>
              <a:rPr lang="en-US" sz="2400" dirty="0">
                <a:cs typeface="Calibri"/>
              </a:rPr>
              <a:t>This course is just an introduction course to prepare you for the remaining classes.</a:t>
            </a:r>
          </a:p>
          <a:p>
            <a:pPr marL="0" indent="0">
              <a:buNone/>
            </a:pPr>
            <a:endParaRPr lang="en-US" sz="2400" dirty="0">
              <a:cs typeface="Calibri"/>
            </a:endParaRPr>
          </a:p>
          <a:p>
            <a:pPr marL="0" indent="0">
              <a:buNone/>
            </a:pPr>
            <a:r>
              <a:rPr lang="en-US" sz="2400" dirty="0">
                <a:cs typeface="Calibri"/>
              </a:rPr>
              <a:t>Security is not covered at all.</a:t>
            </a:r>
          </a:p>
        </p:txBody>
      </p:sp>
      <p:pic>
        <p:nvPicPr>
          <p:cNvPr id="4" name="Picture 4" descr="A picture containing building, metalware&#10;&#10;Description generated with high confidence">
            <a:extLst>
              <a:ext uri="{FF2B5EF4-FFF2-40B4-BE49-F238E27FC236}">
                <a16:creationId xmlns:a16="http://schemas.microsoft.com/office/drawing/2014/main" id="{93D8745E-FD13-4250-8D07-490355416C35}"/>
              </a:ext>
            </a:extLst>
          </p:cNvPr>
          <p:cNvPicPr>
            <a:picLocks noChangeAspect="1"/>
          </p:cNvPicPr>
          <p:nvPr/>
        </p:nvPicPr>
        <p:blipFill>
          <a:blip r:embed="rId3"/>
          <a:stretch>
            <a:fillRect/>
          </a:stretch>
        </p:blipFill>
        <p:spPr>
          <a:xfrm>
            <a:off x="443752" y="1159098"/>
            <a:ext cx="3457012" cy="2797532"/>
          </a:xfrm>
          <a:prstGeom prst="rect">
            <a:avLst/>
          </a:prstGeom>
        </p:spPr>
      </p:pic>
    </p:spTree>
    <p:extLst>
      <p:ext uri="{BB962C8B-B14F-4D97-AF65-F5344CB8AC3E}">
        <p14:creationId xmlns:p14="http://schemas.microsoft.com/office/powerpoint/2010/main" val="372907371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8629E92-56E2-924A-98C9-1C5A39F6CF7A}"/>
              </a:ext>
            </a:extLst>
          </p:cNvPr>
          <p:cNvSpPr>
            <a:spLocks noGrp="1"/>
          </p:cNvSpPr>
          <p:nvPr>
            <p:ph type="title"/>
          </p:nvPr>
        </p:nvSpPr>
        <p:spPr/>
        <p:txBody>
          <a:bodyPr/>
          <a:lstStyle/>
          <a:p>
            <a:r>
              <a:rPr lang="en-US" dirty="0"/>
              <a:t>SOFT SKILLS</a:t>
            </a:r>
          </a:p>
        </p:txBody>
      </p:sp>
    </p:spTree>
    <p:extLst>
      <p:ext uri="{BB962C8B-B14F-4D97-AF65-F5344CB8AC3E}">
        <p14:creationId xmlns:p14="http://schemas.microsoft.com/office/powerpoint/2010/main" val="636557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80468E-EF77-4389-B80C-F218AF808A6D}"/>
              </a:ext>
            </a:extLst>
          </p:cNvPr>
          <p:cNvSpPr>
            <a:spLocks noGrp="1"/>
          </p:cNvSpPr>
          <p:nvPr>
            <p:ph type="title"/>
          </p:nvPr>
        </p:nvSpPr>
        <p:spPr/>
        <p:txBody>
          <a:bodyPr/>
          <a:lstStyle/>
          <a:p>
            <a:r>
              <a:rPr lang="en-US" dirty="0">
                <a:cs typeface="Calibri Light"/>
              </a:rPr>
              <a:t>DS is more than Math and Software</a:t>
            </a:r>
            <a:endParaRPr lang="en-US" dirty="0"/>
          </a:p>
        </p:txBody>
      </p:sp>
      <p:sp>
        <p:nvSpPr>
          <p:cNvPr id="3" name="Content Placeholder 2">
            <a:extLst>
              <a:ext uri="{FF2B5EF4-FFF2-40B4-BE49-F238E27FC236}">
                <a16:creationId xmlns:a16="http://schemas.microsoft.com/office/drawing/2014/main" id="{55A880FE-9DE4-437A-BA99-8A01145140CB}"/>
              </a:ext>
            </a:extLst>
          </p:cNvPr>
          <p:cNvSpPr>
            <a:spLocks noGrp="1"/>
          </p:cNvSpPr>
          <p:nvPr>
            <p:ph idx="1"/>
          </p:nvPr>
        </p:nvSpPr>
        <p:spPr/>
        <p:txBody>
          <a:bodyPr vert="horz" lIns="68580" tIns="34290" rIns="68580" bIns="34290" rtlCol="0" anchor="t">
            <a:normAutofit/>
          </a:bodyPr>
          <a:lstStyle/>
          <a:p>
            <a:pPr marL="0" indent="0">
              <a:buNone/>
            </a:pPr>
            <a:r>
              <a:rPr lang="en-US" sz="2400" dirty="0">
                <a:cs typeface="Calibri"/>
              </a:rPr>
              <a:t>Human interaction in data science</a:t>
            </a:r>
          </a:p>
          <a:p>
            <a:r>
              <a:rPr lang="en-US" sz="2400" dirty="0">
                <a:cs typeface="Calibri"/>
              </a:rPr>
              <a:t>Discovering stakeholders</a:t>
            </a:r>
          </a:p>
          <a:p>
            <a:r>
              <a:rPr lang="en-US" sz="2400" dirty="0">
                <a:cs typeface="Calibri"/>
              </a:rPr>
              <a:t>Negotiating with data owners</a:t>
            </a:r>
          </a:p>
          <a:p>
            <a:r>
              <a:rPr lang="en-US" sz="2400" dirty="0">
                <a:cs typeface="Calibri"/>
              </a:rPr>
              <a:t>Customer engagement</a:t>
            </a:r>
          </a:p>
        </p:txBody>
      </p:sp>
      <p:sp>
        <p:nvSpPr>
          <p:cNvPr id="4" name="TextBox 3">
            <a:extLst>
              <a:ext uri="{FF2B5EF4-FFF2-40B4-BE49-F238E27FC236}">
                <a16:creationId xmlns:a16="http://schemas.microsoft.com/office/drawing/2014/main" id="{602FD875-693F-4816-913D-7486A9261007}"/>
              </a:ext>
            </a:extLst>
          </p:cNvPr>
          <p:cNvSpPr txBox="1"/>
          <p:nvPr/>
        </p:nvSpPr>
        <p:spPr>
          <a:xfrm>
            <a:off x="696584" y="3904532"/>
            <a:ext cx="7772399" cy="346249"/>
          </a:xfrm>
          <a:prstGeom prst="rect">
            <a:avLst/>
          </a:prstGeom>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ctr"/>
            <a:r>
              <a:rPr lang="en-US" dirty="0">
                <a:hlinkClick r:id="rId2"/>
              </a:rPr>
              <a:t>https://hbr.org/2017/01/the-best-data-scientists-get-out-and-talk-to-people</a:t>
            </a:r>
            <a:endParaRPr lang="en-US" dirty="0">
              <a:cs typeface="Calibri"/>
              <a:hlinkClick r:id="rId2"/>
            </a:endParaRPr>
          </a:p>
        </p:txBody>
      </p:sp>
    </p:spTree>
    <p:extLst>
      <p:ext uri="{BB962C8B-B14F-4D97-AF65-F5344CB8AC3E}">
        <p14:creationId xmlns:p14="http://schemas.microsoft.com/office/powerpoint/2010/main" val="8717160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F73152-91DA-FB45-BB21-B6A052DF87A2}"/>
              </a:ext>
            </a:extLst>
          </p:cNvPr>
          <p:cNvSpPr>
            <a:spLocks noGrp="1"/>
          </p:cNvSpPr>
          <p:nvPr>
            <p:ph type="title"/>
          </p:nvPr>
        </p:nvSpPr>
        <p:spPr/>
        <p:txBody>
          <a:bodyPr/>
          <a:lstStyle/>
          <a:p>
            <a:r>
              <a:rPr lang="en-US" dirty="0"/>
              <a:t>What is Data Science?</a:t>
            </a:r>
          </a:p>
        </p:txBody>
      </p:sp>
      <p:pic>
        <p:nvPicPr>
          <p:cNvPr id="6" name="Picture 5">
            <a:extLst>
              <a:ext uri="{FF2B5EF4-FFF2-40B4-BE49-F238E27FC236}">
                <a16:creationId xmlns:a16="http://schemas.microsoft.com/office/drawing/2014/main" id="{BEF5D7FA-2712-DA46-A45D-0B6BA866D912}"/>
              </a:ext>
            </a:extLst>
          </p:cNvPr>
          <p:cNvPicPr>
            <a:picLocks noChangeAspect="1"/>
          </p:cNvPicPr>
          <p:nvPr/>
        </p:nvPicPr>
        <p:blipFill>
          <a:blip r:embed="rId3"/>
          <a:stretch>
            <a:fillRect/>
          </a:stretch>
        </p:blipFill>
        <p:spPr>
          <a:xfrm>
            <a:off x="2271909" y="627236"/>
            <a:ext cx="4419539" cy="4074554"/>
          </a:xfrm>
          <a:prstGeom prst="rect">
            <a:avLst/>
          </a:prstGeom>
        </p:spPr>
      </p:pic>
      <p:sp>
        <p:nvSpPr>
          <p:cNvPr id="4" name="TextBox 3">
            <a:extLst>
              <a:ext uri="{FF2B5EF4-FFF2-40B4-BE49-F238E27FC236}">
                <a16:creationId xmlns:a16="http://schemas.microsoft.com/office/drawing/2014/main" id="{360EDDB0-4F35-96A3-4E75-48FD861F4974}"/>
              </a:ext>
            </a:extLst>
          </p:cNvPr>
          <p:cNvSpPr txBox="1"/>
          <p:nvPr/>
        </p:nvSpPr>
        <p:spPr>
          <a:xfrm>
            <a:off x="304739" y="4626710"/>
            <a:ext cx="6386709" cy="369332"/>
          </a:xfrm>
          <a:prstGeom prst="rect">
            <a:avLst/>
          </a:prstGeom>
          <a:noFill/>
        </p:spPr>
        <p:txBody>
          <a:bodyPr wrap="square">
            <a:spAutoFit/>
          </a:bodyPr>
          <a:lstStyle/>
          <a:p>
            <a:r>
              <a:rPr lang="en-US" dirty="0">
                <a:hlinkClick r:id="rId4"/>
              </a:rPr>
              <a:t>Image Source: The Mostly Color Channel: Data Analysis Careers</a:t>
            </a:r>
            <a:endParaRPr lang="en-US" dirty="0"/>
          </a:p>
        </p:txBody>
      </p:sp>
    </p:spTree>
    <p:extLst>
      <p:ext uri="{BB962C8B-B14F-4D97-AF65-F5344CB8AC3E}">
        <p14:creationId xmlns:p14="http://schemas.microsoft.com/office/powerpoint/2010/main" val="14148917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1FE93C-CCA5-46DC-94BA-2402141BAA32}"/>
              </a:ext>
            </a:extLst>
          </p:cNvPr>
          <p:cNvSpPr>
            <a:spLocks noGrp="1"/>
          </p:cNvSpPr>
          <p:nvPr>
            <p:ph type="title"/>
          </p:nvPr>
        </p:nvSpPr>
        <p:spPr/>
        <p:txBody>
          <a:bodyPr/>
          <a:lstStyle/>
          <a:p>
            <a:r>
              <a:rPr lang="en-US">
                <a:cs typeface="Calibri Light"/>
              </a:rPr>
              <a:t>Iterating with customers</a:t>
            </a:r>
            <a:endParaRPr lang="en-US"/>
          </a:p>
        </p:txBody>
      </p:sp>
      <p:sp>
        <p:nvSpPr>
          <p:cNvPr id="3" name="Content Placeholder 2">
            <a:extLst>
              <a:ext uri="{FF2B5EF4-FFF2-40B4-BE49-F238E27FC236}">
                <a16:creationId xmlns:a16="http://schemas.microsoft.com/office/drawing/2014/main" id="{B34CCA8B-EB7D-49D2-94BF-CF38A4B77E1B}"/>
              </a:ext>
            </a:extLst>
          </p:cNvPr>
          <p:cNvSpPr>
            <a:spLocks noGrp="1"/>
          </p:cNvSpPr>
          <p:nvPr>
            <p:ph idx="1"/>
          </p:nvPr>
        </p:nvSpPr>
        <p:spPr>
          <a:xfrm>
            <a:off x="577970" y="723179"/>
            <a:ext cx="7953935" cy="3831568"/>
          </a:xfrm>
        </p:spPr>
        <p:txBody>
          <a:bodyPr vert="horz" lIns="68580" tIns="34290" rIns="68580" bIns="34290" rtlCol="0" anchor="t">
            <a:normAutofit/>
          </a:bodyPr>
          <a:lstStyle/>
          <a:p>
            <a:r>
              <a:rPr lang="en-US" sz="2400" dirty="0">
                <a:cs typeface="Calibri"/>
              </a:rPr>
              <a:t>As a data scientist, you'll often be working for someone other than yourself by providing insights on data</a:t>
            </a:r>
          </a:p>
          <a:p>
            <a:endParaRPr lang="en-US" sz="2400" dirty="0"/>
          </a:p>
          <a:p>
            <a:r>
              <a:rPr lang="en-US" sz="2400" dirty="0">
                <a:cs typeface="Calibri"/>
              </a:rPr>
              <a:t>Expect under-specified requirements from customers. Iterate.</a:t>
            </a:r>
            <a:endParaRPr lang="en-US" sz="2400" dirty="0"/>
          </a:p>
          <a:p>
            <a:endParaRPr lang="en-US" sz="2400" dirty="0"/>
          </a:p>
          <a:p>
            <a:r>
              <a:rPr lang="en-US" sz="2400" dirty="0">
                <a:cs typeface="Calibri"/>
              </a:rPr>
              <a:t>Provide incomplete solutions rather than waiting until the product is perfect.</a:t>
            </a:r>
            <a:endParaRPr lang="en-US" sz="2400" dirty="0"/>
          </a:p>
          <a:p>
            <a:pPr lvl="1"/>
            <a:r>
              <a:rPr lang="en-US" sz="2000" dirty="0">
                <a:cs typeface="Calibri"/>
                <a:hlinkClick r:id="rId2"/>
              </a:rPr>
              <a:t>https://en.wikipedia.org/wiki/Minimum_viable_product</a:t>
            </a:r>
          </a:p>
          <a:p>
            <a:endParaRPr lang="en-US" sz="2400" dirty="0">
              <a:cs typeface="Calibri"/>
            </a:endParaRPr>
          </a:p>
        </p:txBody>
      </p:sp>
    </p:spTree>
    <p:extLst>
      <p:ext uri="{BB962C8B-B14F-4D97-AF65-F5344CB8AC3E}">
        <p14:creationId xmlns:p14="http://schemas.microsoft.com/office/powerpoint/2010/main" val="47566265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52155A-7004-48CA-B1F2-E45C288D506B}"/>
              </a:ext>
            </a:extLst>
          </p:cNvPr>
          <p:cNvSpPr>
            <a:spLocks noGrp="1"/>
          </p:cNvSpPr>
          <p:nvPr>
            <p:ph type="title"/>
          </p:nvPr>
        </p:nvSpPr>
        <p:spPr>
          <a:xfrm>
            <a:off x="3259120" y="814756"/>
            <a:ext cx="5826552" cy="1889162"/>
          </a:xfrm>
        </p:spPr>
        <p:txBody>
          <a:bodyPr>
            <a:normAutofit/>
          </a:bodyPr>
          <a:lstStyle/>
          <a:p>
            <a:r>
              <a:rPr lang="en-US" dirty="0">
                <a:cs typeface="Calibri Light"/>
              </a:rPr>
              <a:t>When to persist, </a:t>
            </a:r>
            <a:br>
              <a:rPr lang="en-US" dirty="0">
                <a:cs typeface="Calibri Light"/>
              </a:rPr>
            </a:br>
            <a:r>
              <a:rPr lang="en-US" dirty="0">
                <a:cs typeface="Calibri Light"/>
              </a:rPr>
              <a:t>When to change course, </a:t>
            </a:r>
            <a:br>
              <a:rPr lang="en-US" dirty="0">
                <a:cs typeface="Calibri Light"/>
              </a:rPr>
            </a:br>
            <a:r>
              <a:rPr lang="en-US" dirty="0">
                <a:cs typeface="Calibri Light"/>
              </a:rPr>
              <a:t>When to seek help</a:t>
            </a:r>
            <a:endParaRPr lang="en-US" dirty="0"/>
          </a:p>
        </p:txBody>
      </p:sp>
      <p:sp>
        <p:nvSpPr>
          <p:cNvPr id="3" name="Content Placeholder 2">
            <a:extLst>
              <a:ext uri="{FF2B5EF4-FFF2-40B4-BE49-F238E27FC236}">
                <a16:creationId xmlns:a16="http://schemas.microsoft.com/office/drawing/2014/main" id="{D850296D-7AB8-48C8-BA9B-87C0E5E36123}"/>
              </a:ext>
            </a:extLst>
          </p:cNvPr>
          <p:cNvSpPr>
            <a:spLocks noGrp="1"/>
          </p:cNvSpPr>
          <p:nvPr>
            <p:ph idx="1"/>
          </p:nvPr>
        </p:nvSpPr>
        <p:spPr>
          <a:xfrm>
            <a:off x="3259120" y="3272976"/>
            <a:ext cx="5417389" cy="1516655"/>
          </a:xfrm>
        </p:spPr>
        <p:txBody>
          <a:bodyPr vert="horz" lIns="68580" tIns="34290" rIns="68580" bIns="34290" rtlCol="0" anchor="t">
            <a:normAutofit fontScale="62500" lnSpcReduction="20000"/>
          </a:bodyPr>
          <a:lstStyle/>
          <a:p>
            <a:pPr marL="0" indent="0">
              <a:buNone/>
            </a:pPr>
            <a:r>
              <a:rPr lang="en-US" dirty="0">
                <a:cs typeface="Calibri"/>
              </a:rPr>
              <a:t>Try attacking the challenge for 30 minutes </a:t>
            </a:r>
            <a:endParaRPr lang="en-US" dirty="0"/>
          </a:p>
          <a:p>
            <a:pPr marL="0" indent="0">
              <a:buNone/>
            </a:pPr>
            <a:endParaRPr lang="en-US" dirty="0">
              <a:cs typeface="Calibri"/>
            </a:endParaRPr>
          </a:p>
          <a:p>
            <a:pPr marL="0" indent="0">
              <a:buNone/>
            </a:pPr>
            <a:r>
              <a:rPr lang="en-US" dirty="0">
                <a:cs typeface="Calibri"/>
              </a:rPr>
              <a:t>Then seek help (i.e., instructor or grader) or do something else for a while</a:t>
            </a:r>
          </a:p>
          <a:p>
            <a:pPr marL="0" indent="0">
              <a:buNone/>
            </a:pPr>
            <a:endParaRPr lang="en-US" dirty="0">
              <a:cs typeface="Calibri"/>
            </a:endParaRPr>
          </a:p>
          <a:p>
            <a:pPr>
              <a:buNone/>
            </a:pPr>
            <a:r>
              <a:rPr lang="en-US" sz="1800" dirty="0">
                <a:cs typeface="Calibri"/>
                <a:hlinkClick r:id="rId3"/>
              </a:rPr>
              <a:t>https://en.wikipedia.org/wiki/Pomodoro_Technique</a:t>
            </a:r>
            <a:endParaRPr lang="en-US" sz="1800" dirty="0">
              <a:hlinkClick r:id="rId3"/>
            </a:endParaRPr>
          </a:p>
        </p:txBody>
      </p:sp>
      <p:pic>
        <p:nvPicPr>
          <p:cNvPr id="4" name="Picture 4">
            <a:extLst>
              <a:ext uri="{FF2B5EF4-FFF2-40B4-BE49-F238E27FC236}">
                <a16:creationId xmlns:a16="http://schemas.microsoft.com/office/drawing/2014/main" id="{CBDF2365-2105-4302-8031-270C2999E478}"/>
              </a:ext>
            </a:extLst>
          </p:cNvPr>
          <p:cNvPicPr>
            <a:picLocks noChangeAspect="1"/>
          </p:cNvPicPr>
          <p:nvPr/>
        </p:nvPicPr>
        <p:blipFill rotWithShape="1">
          <a:blip r:embed="rId4"/>
          <a:srcRect l="1" r="-1479" b="6727"/>
          <a:stretch/>
        </p:blipFill>
        <p:spPr>
          <a:xfrm>
            <a:off x="278142" y="1382680"/>
            <a:ext cx="2703818" cy="2686399"/>
          </a:xfrm>
          <a:prstGeom prst="rect">
            <a:avLst/>
          </a:prstGeom>
        </p:spPr>
      </p:pic>
    </p:spTree>
    <p:extLst>
      <p:ext uri="{BB962C8B-B14F-4D97-AF65-F5344CB8AC3E}">
        <p14:creationId xmlns:p14="http://schemas.microsoft.com/office/powerpoint/2010/main" val="197009336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7E7C5-36AF-49FB-BD1D-1A01AA82E252}"/>
              </a:ext>
            </a:extLst>
          </p:cNvPr>
          <p:cNvSpPr>
            <a:spLocks noGrp="1"/>
          </p:cNvSpPr>
          <p:nvPr>
            <p:ph type="title"/>
          </p:nvPr>
        </p:nvSpPr>
        <p:spPr/>
        <p:txBody>
          <a:bodyPr/>
          <a:lstStyle/>
          <a:p>
            <a:r>
              <a:rPr lang="en-US">
                <a:cs typeface="Calibri Light"/>
              </a:rPr>
              <a:t>Pro-tip when seeking help</a:t>
            </a:r>
            <a:endParaRPr lang="en-US"/>
          </a:p>
        </p:txBody>
      </p:sp>
      <p:sp>
        <p:nvSpPr>
          <p:cNvPr id="3" name="Content Placeholder 2">
            <a:extLst>
              <a:ext uri="{FF2B5EF4-FFF2-40B4-BE49-F238E27FC236}">
                <a16:creationId xmlns:a16="http://schemas.microsoft.com/office/drawing/2014/main" id="{795E6541-F790-43A3-8AA3-C24BFFF1275E}"/>
              </a:ext>
            </a:extLst>
          </p:cNvPr>
          <p:cNvSpPr>
            <a:spLocks noGrp="1"/>
          </p:cNvSpPr>
          <p:nvPr>
            <p:ph idx="1"/>
          </p:nvPr>
        </p:nvSpPr>
        <p:spPr/>
        <p:txBody>
          <a:bodyPr vert="horz" lIns="68580" tIns="34290" rIns="68580" bIns="34290" rtlCol="0" anchor="t">
            <a:normAutofit/>
          </a:bodyPr>
          <a:lstStyle/>
          <a:p>
            <a:pPr marL="0" indent="0">
              <a:buNone/>
            </a:pPr>
            <a:r>
              <a:rPr lang="en-US" sz="1800" dirty="0">
                <a:cs typeface="Calibri"/>
              </a:rPr>
              <a:t>How to ask well-formed questions: </a:t>
            </a:r>
          </a:p>
          <a:p>
            <a:pPr marL="0" indent="0">
              <a:buNone/>
            </a:pPr>
            <a:r>
              <a:rPr lang="en-US" sz="1800" dirty="0">
                <a:cs typeface="Calibri"/>
                <a:hlinkClick r:id="rId2"/>
              </a:rPr>
              <a:t>https://stackoverflow.com/help/how-to-ask</a:t>
            </a:r>
            <a:endParaRPr lang="en-US" sz="1800" dirty="0">
              <a:cs typeface="Calibri"/>
            </a:endParaRPr>
          </a:p>
          <a:p>
            <a:pPr marL="0" indent="0">
              <a:buNone/>
            </a:pPr>
            <a:r>
              <a:rPr lang="en-US" sz="1800" dirty="0">
                <a:cs typeface="Calibri"/>
              </a:rPr>
              <a:t>[Intentional sidetrack to </a:t>
            </a:r>
            <a:r>
              <a:rPr lang="en-US" sz="1800" dirty="0" err="1">
                <a:cs typeface="Calibri"/>
              </a:rPr>
              <a:t>StackOverflow</a:t>
            </a:r>
            <a:r>
              <a:rPr lang="en-US" sz="1800" dirty="0">
                <a:cs typeface="Calibri"/>
              </a:rPr>
              <a:t>]</a:t>
            </a:r>
          </a:p>
          <a:p>
            <a:endParaRPr lang="en-US" sz="1800" dirty="0">
              <a:cs typeface="Calibri"/>
            </a:endParaRPr>
          </a:p>
          <a:p>
            <a:pPr marL="0" indent="0">
              <a:buNone/>
            </a:pPr>
            <a:r>
              <a:rPr lang="en-US" sz="1800" dirty="0">
                <a:cs typeface="Calibri"/>
              </a:rPr>
              <a:t>Ask technical questions:</a:t>
            </a:r>
          </a:p>
          <a:p>
            <a:r>
              <a:rPr lang="en-US" sz="1800" i="1" dirty="0">
                <a:cs typeface="Calibri"/>
              </a:rPr>
              <a:t>Poor</a:t>
            </a:r>
            <a:r>
              <a:rPr lang="en-US" sz="1800" dirty="0">
                <a:cs typeface="Calibri"/>
              </a:rPr>
              <a:t>: "I don't understand Python dictionaries" (--&gt; online tutorials)</a:t>
            </a:r>
          </a:p>
          <a:p>
            <a:r>
              <a:rPr lang="en-US" sz="1800" i="1" dirty="0">
                <a:cs typeface="Calibri"/>
              </a:rPr>
              <a:t>Better</a:t>
            </a:r>
            <a:r>
              <a:rPr lang="en-US" sz="1800" dirty="0">
                <a:cs typeface="Calibri"/>
              </a:rPr>
              <a:t>: "When is it appropriate to use a key-value pair?"</a:t>
            </a:r>
          </a:p>
          <a:p>
            <a:endParaRPr lang="en-US" sz="1800" dirty="0">
              <a:cs typeface="Calibri"/>
            </a:endParaRPr>
          </a:p>
          <a:p>
            <a:r>
              <a:rPr lang="en-US" sz="1800" i="1" dirty="0">
                <a:cs typeface="Calibri"/>
              </a:rPr>
              <a:t>Poor</a:t>
            </a:r>
            <a:r>
              <a:rPr lang="en-US" sz="1800" dirty="0">
                <a:cs typeface="Calibri"/>
              </a:rPr>
              <a:t>: If I submitted this assignment as is, what score would I get?</a:t>
            </a:r>
          </a:p>
          <a:p>
            <a:r>
              <a:rPr lang="en-US" sz="1800" i="1" dirty="0">
                <a:cs typeface="Calibri"/>
              </a:rPr>
              <a:t>Better</a:t>
            </a:r>
            <a:r>
              <a:rPr lang="en-US" sz="1800" dirty="0">
                <a:cs typeface="Calibri"/>
              </a:rPr>
              <a:t>: I am planning to submit the attached assignment, but currently there's an error in the third cell. I've searched online but don't find any references to the error message. Can you provide guidance?</a:t>
            </a:r>
          </a:p>
        </p:txBody>
      </p:sp>
    </p:spTree>
    <p:extLst>
      <p:ext uri="{BB962C8B-B14F-4D97-AF65-F5344CB8AC3E}">
        <p14:creationId xmlns:p14="http://schemas.microsoft.com/office/powerpoint/2010/main" val="5374921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4D3056-7FD6-4CCC-A40A-55DFF56B6C89}"/>
              </a:ext>
            </a:extLst>
          </p:cNvPr>
          <p:cNvSpPr>
            <a:spLocks noGrp="1"/>
          </p:cNvSpPr>
          <p:nvPr>
            <p:ph type="title"/>
          </p:nvPr>
        </p:nvSpPr>
        <p:spPr>
          <a:xfrm>
            <a:off x="4012476" y="474451"/>
            <a:ext cx="4391246" cy="756729"/>
          </a:xfrm>
        </p:spPr>
        <p:txBody>
          <a:bodyPr>
            <a:normAutofit fontScale="90000"/>
          </a:bodyPr>
          <a:lstStyle/>
          <a:p>
            <a:r>
              <a:rPr lang="en-US" dirty="0">
                <a:solidFill>
                  <a:srgbClr val="000000"/>
                </a:solidFill>
                <a:cs typeface="Calibri Light"/>
              </a:rPr>
              <a:t>Emotions in Data Science</a:t>
            </a:r>
            <a:endParaRPr lang="en-US" dirty="0">
              <a:solidFill>
                <a:srgbClr val="000000"/>
              </a:solidFill>
            </a:endParaRPr>
          </a:p>
        </p:txBody>
      </p:sp>
      <p:pic>
        <p:nvPicPr>
          <p:cNvPr id="4" name="Picture 4" descr="A sign on a cloudy day&#10;&#10;Description generated with very high confidence">
            <a:extLst>
              <a:ext uri="{FF2B5EF4-FFF2-40B4-BE49-F238E27FC236}">
                <a16:creationId xmlns:a16="http://schemas.microsoft.com/office/drawing/2014/main" id="{6A2FEC5C-CF9A-48A0-9D5C-80F7D7E87716}"/>
              </a:ext>
            </a:extLst>
          </p:cNvPr>
          <p:cNvPicPr>
            <a:picLocks noChangeAspect="1"/>
          </p:cNvPicPr>
          <p:nvPr/>
        </p:nvPicPr>
        <p:blipFill rotWithShape="1">
          <a:blip r:embed="rId3">
            <a:alphaModFix/>
          </a:blip>
          <a:srcRect l="1462" t="26397" r="29262" b="1171"/>
          <a:stretch/>
        </p:blipFill>
        <p:spPr>
          <a:xfrm>
            <a:off x="101022" y="1070930"/>
            <a:ext cx="3952094" cy="3001639"/>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3" name="Content Placeholder 2">
            <a:extLst>
              <a:ext uri="{FF2B5EF4-FFF2-40B4-BE49-F238E27FC236}">
                <a16:creationId xmlns:a16="http://schemas.microsoft.com/office/drawing/2014/main" id="{87114A17-B7E2-4BDE-90D1-6B6B257F74CF}"/>
              </a:ext>
            </a:extLst>
          </p:cNvPr>
          <p:cNvSpPr>
            <a:spLocks noGrp="1"/>
          </p:cNvSpPr>
          <p:nvPr>
            <p:ph idx="1"/>
          </p:nvPr>
        </p:nvSpPr>
        <p:spPr>
          <a:xfrm>
            <a:off x="4061130" y="1070930"/>
            <a:ext cx="4908532" cy="3811621"/>
          </a:xfrm>
        </p:spPr>
        <p:txBody>
          <a:bodyPr vert="horz" lIns="68580" tIns="34290" rIns="68580" bIns="34290" rtlCol="0" anchor="ctr">
            <a:noAutofit/>
          </a:bodyPr>
          <a:lstStyle/>
          <a:p>
            <a:r>
              <a:rPr lang="en-US" sz="1800" dirty="0">
                <a:solidFill>
                  <a:srgbClr val="000000"/>
                </a:solidFill>
                <a:cs typeface="Calibri"/>
              </a:rPr>
              <a:t>As a data scientist, most of your time will be spent in a desert of uncertainty, frustration, and doubt. </a:t>
            </a:r>
          </a:p>
          <a:p>
            <a:endParaRPr lang="en-US" sz="1800" dirty="0">
              <a:solidFill>
                <a:srgbClr val="000000"/>
              </a:solidFill>
              <a:cs typeface="Calibri"/>
            </a:endParaRPr>
          </a:p>
          <a:p>
            <a:r>
              <a:rPr lang="en-US" sz="1800" dirty="0">
                <a:solidFill>
                  <a:srgbClr val="000000"/>
                </a:solidFill>
                <a:cs typeface="Calibri"/>
              </a:rPr>
              <a:t>There will be rare short-lived spikes of excitement and happiness due to events like getting a new dataset, creating a new analytic, getting a new result, or being thanked by a stakeholder. </a:t>
            </a:r>
          </a:p>
          <a:p>
            <a:endParaRPr lang="en-US" sz="1800" dirty="0">
              <a:solidFill>
                <a:srgbClr val="000000"/>
              </a:solidFill>
              <a:cs typeface="Calibri"/>
            </a:endParaRPr>
          </a:p>
          <a:p>
            <a:pPr marL="0" indent="0">
              <a:buNone/>
            </a:pPr>
            <a:r>
              <a:rPr lang="en-US" sz="1800" dirty="0">
                <a:solidFill>
                  <a:srgbClr val="000000"/>
                </a:solidFill>
                <a:cs typeface="Calibri"/>
              </a:rPr>
              <a:t>This experience is normal and does not go away.</a:t>
            </a:r>
          </a:p>
          <a:p>
            <a:pPr marL="0" indent="0">
              <a:buNone/>
            </a:pPr>
            <a:r>
              <a:rPr lang="en-US" sz="1350" i="1" dirty="0">
                <a:solidFill>
                  <a:srgbClr val="000000"/>
                </a:solidFill>
                <a:cs typeface="Calibri"/>
              </a:rPr>
              <a:t>See also the psychology of slot machines</a:t>
            </a:r>
            <a:endParaRPr lang="en-US" sz="1800" dirty="0">
              <a:solidFill>
                <a:srgbClr val="000000"/>
              </a:solidFill>
              <a:cs typeface="Calibri"/>
            </a:endParaRPr>
          </a:p>
        </p:txBody>
      </p:sp>
    </p:spTree>
    <p:extLst>
      <p:ext uri="{BB962C8B-B14F-4D97-AF65-F5344CB8AC3E}">
        <p14:creationId xmlns:p14="http://schemas.microsoft.com/office/powerpoint/2010/main" val="283258264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5B71F-A1F3-40FC-A83B-200EF65417D0}"/>
              </a:ext>
            </a:extLst>
          </p:cNvPr>
          <p:cNvSpPr>
            <a:spLocks noGrp="1"/>
          </p:cNvSpPr>
          <p:nvPr>
            <p:ph type="title"/>
          </p:nvPr>
        </p:nvSpPr>
        <p:spPr/>
        <p:txBody>
          <a:bodyPr/>
          <a:lstStyle/>
          <a:p>
            <a:r>
              <a:rPr lang="en-US" dirty="0">
                <a:cs typeface="Calibri Light"/>
              </a:rPr>
              <a:t>Reading Suggestions</a:t>
            </a:r>
            <a:endParaRPr lang="en-US" dirty="0"/>
          </a:p>
        </p:txBody>
      </p:sp>
      <p:sp>
        <p:nvSpPr>
          <p:cNvPr id="3" name="Subtitle 2">
            <a:extLst>
              <a:ext uri="{FF2B5EF4-FFF2-40B4-BE49-F238E27FC236}">
                <a16:creationId xmlns:a16="http://schemas.microsoft.com/office/drawing/2014/main" id="{A91FDC6A-B3C0-453E-862F-30C4F259F2D6}"/>
              </a:ext>
            </a:extLst>
          </p:cNvPr>
          <p:cNvSpPr>
            <a:spLocks noGrp="1"/>
          </p:cNvSpPr>
          <p:nvPr>
            <p:ph idx="1"/>
          </p:nvPr>
        </p:nvSpPr>
        <p:spPr/>
        <p:txBody>
          <a:bodyPr vert="horz" lIns="68580" tIns="34290" rIns="68580" bIns="34290" rtlCol="0" anchor="t">
            <a:normAutofit/>
          </a:bodyPr>
          <a:lstStyle/>
          <a:p>
            <a:pPr marL="385763" indent="-385763">
              <a:buAutoNum type="arabicPeriod"/>
            </a:pPr>
            <a:r>
              <a:rPr lang="en-US" sz="1800" dirty="0">
                <a:cs typeface="Calibri"/>
                <a:hlinkClick r:id="rId3"/>
              </a:rPr>
              <a:t>50 years of data science</a:t>
            </a:r>
            <a:endParaRPr lang="en-US" sz="1800" dirty="0">
              <a:cs typeface="Calibri"/>
            </a:endParaRPr>
          </a:p>
          <a:p>
            <a:pPr marL="385763" indent="-385763">
              <a:buAutoNum type="arabicPeriod"/>
            </a:pPr>
            <a:r>
              <a:rPr lang="en-US" sz="1800" dirty="0">
                <a:cs typeface="Calibri"/>
                <a:hlinkClick r:id="rId4"/>
              </a:rPr>
              <a:t>A Very Short History Of Data Science</a:t>
            </a:r>
          </a:p>
          <a:p>
            <a:endParaRPr lang="en-US" dirty="0">
              <a:cs typeface="Calibri"/>
            </a:endParaRPr>
          </a:p>
        </p:txBody>
      </p:sp>
      <p:sp>
        <p:nvSpPr>
          <p:cNvPr id="4" name="TextBox 3">
            <a:extLst>
              <a:ext uri="{FF2B5EF4-FFF2-40B4-BE49-F238E27FC236}">
                <a16:creationId xmlns:a16="http://schemas.microsoft.com/office/drawing/2014/main" id="{FD36BDEC-DE04-4B10-9D65-B87B2F0A7893}"/>
              </a:ext>
            </a:extLst>
          </p:cNvPr>
          <p:cNvSpPr txBox="1"/>
          <p:nvPr/>
        </p:nvSpPr>
        <p:spPr>
          <a:xfrm>
            <a:off x="500332" y="1701634"/>
            <a:ext cx="3815032" cy="377026"/>
          </a:xfrm>
          <a:prstGeom prst="rect">
            <a:avLst/>
          </a:prstGeom>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ctr"/>
            <a:r>
              <a:rPr lang="en-US" sz="2000" dirty="0"/>
              <a:t>Action: Read,</a:t>
            </a:r>
            <a:r>
              <a:rPr lang="en-US" sz="2000" dirty="0">
                <a:cs typeface="Calibri"/>
              </a:rPr>
              <a:t> write, tell</a:t>
            </a:r>
            <a:endParaRPr lang="en-US" sz="2000" dirty="0"/>
          </a:p>
        </p:txBody>
      </p:sp>
      <p:sp>
        <p:nvSpPr>
          <p:cNvPr id="5" name="Rectangle 4">
            <a:extLst>
              <a:ext uri="{FF2B5EF4-FFF2-40B4-BE49-F238E27FC236}">
                <a16:creationId xmlns:a16="http://schemas.microsoft.com/office/drawing/2014/main" id="{0011D776-FDEF-3E41-9F4E-11E2BCF51AEB}"/>
              </a:ext>
            </a:extLst>
          </p:cNvPr>
          <p:cNvSpPr/>
          <p:nvPr/>
        </p:nvSpPr>
        <p:spPr>
          <a:xfrm>
            <a:off x="500332" y="2347855"/>
            <a:ext cx="4572000" cy="2246769"/>
          </a:xfrm>
          <a:prstGeom prst="rect">
            <a:avLst/>
          </a:prstGeom>
        </p:spPr>
        <p:txBody>
          <a:bodyPr>
            <a:spAutoFit/>
          </a:bodyPr>
          <a:lstStyle/>
          <a:p>
            <a:r>
              <a:rPr lang="en-US" b="1" dirty="0">
                <a:cs typeface="Calibri"/>
              </a:rPr>
              <a:t>News and blogs</a:t>
            </a:r>
          </a:p>
          <a:p>
            <a:pPr lvl="1"/>
            <a:r>
              <a:rPr lang="en-US" dirty="0">
                <a:cs typeface="Calibri"/>
                <a:hlinkClick r:id="rId5"/>
              </a:rPr>
              <a:t>https://www.kdnuggets.com/</a:t>
            </a:r>
            <a:endParaRPr lang="en-US" dirty="0">
              <a:cs typeface="Calibri"/>
            </a:endParaRPr>
          </a:p>
          <a:p>
            <a:pPr lvl="1"/>
            <a:r>
              <a:rPr lang="en-US" dirty="0">
                <a:cs typeface="Calibri"/>
                <a:hlinkClick r:id="rId6"/>
              </a:rPr>
              <a:t>https://news.ycombinator.com/</a:t>
            </a:r>
            <a:endParaRPr lang="en-US" dirty="0">
              <a:cs typeface="Calibri"/>
            </a:endParaRPr>
          </a:p>
          <a:p>
            <a:pPr lvl="1"/>
            <a:r>
              <a:rPr lang="en-US" dirty="0">
                <a:cs typeface="Calibri"/>
                <a:hlinkClick r:id="rId7"/>
              </a:rPr>
              <a:t>https://hackernoon.com/</a:t>
            </a:r>
            <a:endParaRPr lang="en-US" dirty="0">
              <a:cs typeface="Calibri"/>
            </a:endParaRPr>
          </a:p>
          <a:p>
            <a:pPr lvl="1"/>
            <a:r>
              <a:rPr lang="en-US" dirty="0">
                <a:cs typeface="Calibri"/>
                <a:hlinkClick r:id="rId8"/>
              </a:rPr>
              <a:t>https://www.reddit.com/r/datascience/</a:t>
            </a:r>
          </a:p>
          <a:p>
            <a:pPr lvl="1"/>
            <a:r>
              <a:rPr lang="en-US" dirty="0">
                <a:cs typeface="Calibri"/>
                <a:hlinkClick r:id="rId9"/>
              </a:rPr>
              <a:t>https://dataelixir.com/newsletters/</a:t>
            </a:r>
            <a:endParaRPr lang="en-US" dirty="0">
              <a:cs typeface="Calibri"/>
            </a:endParaRPr>
          </a:p>
          <a:p>
            <a:pPr lvl="1"/>
            <a:r>
              <a:rPr lang="en-US" sz="1600" dirty="0">
                <a:hlinkClick r:id="rId10"/>
              </a:rPr>
              <a:t>https://insidebigdata.com/</a:t>
            </a:r>
            <a:r>
              <a:rPr lang="en-US" sz="1600" dirty="0"/>
              <a:t> </a:t>
            </a:r>
          </a:p>
          <a:p>
            <a:pPr lvl="1"/>
            <a:r>
              <a:rPr lang="en-US" sz="1600" dirty="0">
                <a:hlinkClick r:id="rId11"/>
              </a:rPr>
              <a:t>https://ai.googleblog.com/</a:t>
            </a:r>
            <a:r>
              <a:rPr lang="en-US" sz="1600" dirty="0"/>
              <a:t> </a:t>
            </a:r>
          </a:p>
        </p:txBody>
      </p:sp>
    </p:spTree>
    <p:extLst>
      <p:ext uri="{BB962C8B-B14F-4D97-AF65-F5344CB8AC3E}">
        <p14:creationId xmlns:p14="http://schemas.microsoft.com/office/powerpoint/2010/main" val="276580921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03C4C7-DE11-4EEA-AC29-244F2F61E46E}"/>
              </a:ext>
            </a:extLst>
          </p:cNvPr>
          <p:cNvSpPr>
            <a:spLocks noGrp="1"/>
          </p:cNvSpPr>
          <p:nvPr>
            <p:ph type="title"/>
          </p:nvPr>
        </p:nvSpPr>
        <p:spPr>
          <a:xfrm>
            <a:off x="628650" y="0"/>
            <a:ext cx="7886700" cy="561794"/>
          </a:xfrm>
        </p:spPr>
        <p:txBody>
          <a:bodyPr/>
          <a:lstStyle/>
          <a:p>
            <a:r>
              <a:rPr lang="en-US" dirty="0">
                <a:cs typeface="Calibri Light"/>
              </a:rPr>
              <a:t>Some Online Resources</a:t>
            </a:r>
            <a:endParaRPr lang="en-US" dirty="0"/>
          </a:p>
        </p:txBody>
      </p:sp>
      <p:sp>
        <p:nvSpPr>
          <p:cNvPr id="3" name="Content Placeholder 2">
            <a:extLst>
              <a:ext uri="{FF2B5EF4-FFF2-40B4-BE49-F238E27FC236}">
                <a16:creationId xmlns:a16="http://schemas.microsoft.com/office/drawing/2014/main" id="{03E7349D-D4D0-4BD6-9078-DDEBCAD096C3}"/>
              </a:ext>
            </a:extLst>
          </p:cNvPr>
          <p:cNvSpPr>
            <a:spLocks noGrp="1"/>
          </p:cNvSpPr>
          <p:nvPr>
            <p:ph idx="1"/>
          </p:nvPr>
        </p:nvSpPr>
        <p:spPr>
          <a:xfrm>
            <a:off x="628650" y="798490"/>
            <a:ext cx="7886700" cy="3721995"/>
          </a:xfrm>
        </p:spPr>
        <p:txBody>
          <a:bodyPr vert="horz" lIns="68580" tIns="34290" rIns="68580" bIns="34290" rtlCol="0" anchor="t">
            <a:noAutofit/>
          </a:bodyPr>
          <a:lstStyle/>
          <a:p>
            <a:r>
              <a:rPr lang="en-US" sz="1800" dirty="0">
                <a:cs typeface="Calibri"/>
              </a:rPr>
              <a:t>Meetups</a:t>
            </a:r>
          </a:p>
          <a:p>
            <a:pPr lvl="1"/>
            <a:r>
              <a:rPr lang="en-US" sz="1500" dirty="0">
                <a:cs typeface="Calibri"/>
                <a:hlinkClick r:id="rId2"/>
              </a:rPr>
              <a:t>https://www.meetup.com/topics/data-science/</a:t>
            </a:r>
            <a:endParaRPr lang="en-US" sz="1500" dirty="0">
              <a:cs typeface="Calibri"/>
            </a:endParaRPr>
          </a:p>
          <a:p>
            <a:pPr lvl="1"/>
            <a:r>
              <a:rPr lang="en-US" sz="1500" dirty="0">
                <a:cs typeface="Calibri"/>
                <a:hlinkClick r:id="rId3"/>
              </a:rPr>
              <a:t>https://www.meetup.com/DataWorks/</a:t>
            </a:r>
            <a:r>
              <a:rPr lang="en-US" sz="1500" dirty="0">
                <a:cs typeface="Calibri"/>
              </a:rPr>
              <a:t> </a:t>
            </a:r>
          </a:p>
          <a:p>
            <a:pPr lvl="1"/>
            <a:r>
              <a:rPr lang="en-US" sz="1500" dirty="0">
                <a:cs typeface="Calibri"/>
                <a:hlinkClick r:id="rId4"/>
              </a:rPr>
              <a:t>https://www.meetup.com/Statistical-Seminars-DC/</a:t>
            </a:r>
            <a:r>
              <a:rPr lang="en-US" sz="1500" dirty="0">
                <a:cs typeface="Calibri"/>
              </a:rPr>
              <a:t> </a:t>
            </a:r>
          </a:p>
          <a:p>
            <a:r>
              <a:rPr lang="en-US" sz="1800" dirty="0">
                <a:cs typeface="Calibri"/>
              </a:rPr>
              <a:t>Others</a:t>
            </a:r>
          </a:p>
          <a:p>
            <a:pPr lvl="1"/>
            <a:r>
              <a:rPr lang="en-US" sz="1500" dirty="0">
                <a:cs typeface="Calibri"/>
              </a:rPr>
              <a:t>Salaries: </a:t>
            </a:r>
            <a:r>
              <a:rPr lang="en-US" sz="1500" dirty="0">
                <a:cs typeface="Calibri"/>
                <a:hlinkClick r:id="rId5"/>
              </a:rPr>
              <a:t>https://www.burtchworks.com/category/salary/</a:t>
            </a:r>
            <a:r>
              <a:rPr lang="en-US" sz="1500" dirty="0">
                <a:cs typeface="Calibri"/>
              </a:rPr>
              <a:t> </a:t>
            </a:r>
          </a:p>
          <a:p>
            <a:pPr lvl="1"/>
            <a:r>
              <a:rPr lang="en-US" sz="1500" dirty="0">
                <a:cs typeface="Calibri"/>
              </a:rPr>
              <a:t>A weekly social data project in R: </a:t>
            </a:r>
            <a:r>
              <a:rPr lang="en-US" sz="1500" dirty="0">
                <a:cs typeface="Calibri"/>
                <a:hlinkClick r:id="rId6"/>
              </a:rPr>
              <a:t>https://github.com/rfordatascience/tidytuesday</a:t>
            </a:r>
            <a:r>
              <a:rPr lang="en-US" sz="1500" dirty="0">
                <a:cs typeface="Calibri"/>
              </a:rPr>
              <a:t> </a:t>
            </a:r>
          </a:p>
          <a:p>
            <a:pPr lvl="1"/>
            <a:endParaRPr lang="en-US" sz="1500" dirty="0">
              <a:cs typeface="Calibri"/>
            </a:endParaRPr>
          </a:p>
          <a:p>
            <a:r>
              <a:rPr lang="en-US" sz="1800" dirty="0">
                <a:cs typeface="Calibri"/>
              </a:rPr>
              <a:t>Datasets to work with</a:t>
            </a:r>
          </a:p>
          <a:p>
            <a:pPr lvl="1"/>
            <a:r>
              <a:rPr lang="en-US" sz="1500" dirty="0">
                <a:cs typeface="Calibri"/>
                <a:hlinkClick r:id="rId7"/>
              </a:rPr>
              <a:t>https://datasetsearch.research.google.com/</a:t>
            </a:r>
            <a:r>
              <a:rPr lang="en-US" sz="1500" dirty="0">
                <a:cs typeface="Calibri"/>
              </a:rPr>
              <a:t> </a:t>
            </a:r>
          </a:p>
          <a:p>
            <a:pPr lvl="1"/>
            <a:r>
              <a:rPr lang="en-US" sz="1500" dirty="0">
                <a:cs typeface="Calibri"/>
                <a:hlinkClick r:id="rId8"/>
              </a:rPr>
              <a:t>https://datacatalog.worldbank.org/</a:t>
            </a:r>
            <a:endParaRPr lang="en-US" sz="1500" dirty="0">
              <a:cs typeface="Calibri"/>
            </a:endParaRPr>
          </a:p>
          <a:p>
            <a:pPr lvl="1"/>
            <a:r>
              <a:rPr lang="en-US" sz="1500" dirty="0">
                <a:cs typeface="Calibri"/>
                <a:hlinkClick r:id="rId9"/>
              </a:rPr>
              <a:t>https://opendata.maryland.gov/</a:t>
            </a:r>
            <a:r>
              <a:rPr lang="en-US" sz="1500" dirty="0">
                <a:cs typeface="Calibri"/>
              </a:rPr>
              <a:t>  </a:t>
            </a:r>
          </a:p>
        </p:txBody>
      </p:sp>
    </p:spTree>
    <p:extLst>
      <p:ext uri="{BB962C8B-B14F-4D97-AF65-F5344CB8AC3E}">
        <p14:creationId xmlns:p14="http://schemas.microsoft.com/office/powerpoint/2010/main" val="50756850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6E435E-C4B7-2AFD-6774-BB4C82CF28D5}"/>
              </a:ext>
            </a:extLst>
          </p:cNvPr>
          <p:cNvSpPr>
            <a:spLocks noGrp="1"/>
          </p:cNvSpPr>
          <p:nvPr>
            <p:ph type="title"/>
          </p:nvPr>
        </p:nvSpPr>
        <p:spPr/>
        <p:txBody>
          <a:bodyPr/>
          <a:lstStyle/>
          <a:p>
            <a:r>
              <a:rPr lang="en-US" dirty="0"/>
              <a:t>Data Sets </a:t>
            </a:r>
            <a:r>
              <a:rPr lang="en-US"/>
              <a:t>Online Resources</a:t>
            </a:r>
            <a:endParaRPr lang="en-US" dirty="0"/>
          </a:p>
        </p:txBody>
      </p:sp>
      <p:graphicFrame>
        <p:nvGraphicFramePr>
          <p:cNvPr id="4" name="Content Placeholder 3">
            <a:extLst>
              <a:ext uri="{FF2B5EF4-FFF2-40B4-BE49-F238E27FC236}">
                <a16:creationId xmlns:a16="http://schemas.microsoft.com/office/drawing/2014/main" id="{2B8CECEC-6E68-1A7F-ADAF-57E24E2871D0}"/>
              </a:ext>
            </a:extLst>
          </p:cNvPr>
          <p:cNvGraphicFramePr>
            <a:graphicFrameLocks noGrp="1"/>
          </p:cNvGraphicFramePr>
          <p:nvPr>
            <p:ph idx="1"/>
            <p:extLst>
              <p:ext uri="{D42A27DB-BD31-4B8C-83A1-F6EECF244321}">
                <p14:modId xmlns:p14="http://schemas.microsoft.com/office/powerpoint/2010/main" val="427587432"/>
              </p:ext>
            </p:extLst>
          </p:nvPr>
        </p:nvGraphicFramePr>
        <p:xfrm>
          <a:off x="605017" y="733425"/>
          <a:ext cx="8064594" cy="3306818"/>
        </p:xfrm>
        <a:graphic>
          <a:graphicData uri="http://schemas.openxmlformats.org/drawingml/2006/table">
            <a:tbl>
              <a:tblPr firstRow="1" firstCol="1" bandRow="1"/>
              <a:tblGrid>
                <a:gridCol w="996902">
                  <a:extLst>
                    <a:ext uri="{9D8B030D-6E8A-4147-A177-3AD203B41FA5}">
                      <a16:colId xmlns:a16="http://schemas.microsoft.com/office/drawing/2014/main" val="2121931599"/>
                    </a:ext>
                  </a:extLst>
                </a:gridCol>
                <a:gridCol w="1897552">
                  <a:extLst>
                    <a:ext uri="{9D8B030D-6E8A-4147-A177-3AD203B41FA5}">
                      <a16:colId xmlns:a16="http://schemas.microsoft.com/office/drawing/2014/main" val="4112051783"/>
                    </a:ext>
                  </a:extLst>
                </a:gridCol>
                <a:gridCol w="2454442">
                  <a:extLst>
                    <a:ext uri="{9D8B030D-6E8A-4147-A177-3AD203B41FA5}">
                      <a16:colId xmlns:a16="http://schemas.microsoft.com/office/drawing/2014/main" val="372474514"/>
                    </a:ext>
                  </a:extLst>
                </a:gridCol>
                <a:gridCol w="2715698">
                  <a:extLst>
                    <a:ext uri="{9D8B030D-6E8A-4147-A177-3AD203B41FA5}">
                      <a16:colId xmlns:a16="http://schemas.microsoft.com/office/drawing/2014/main" val="1491837355"/>
                    </a:ext>
                  </a:extLst>
                </a:gridCol>
              </a:tblGrid>
              <a:tr h="162623">
                <a:tc>
                  <a:txBody>
                    <a:bodyPr/>
                    <a:lstStyle/>
                    <a:p>
                      <a:pPr marL="0" marR="0">
                        <a:lnSpc>
                          <a:spcPct val="107000"/>
                        </a:lnSpc>
                        <a:spcBef>
                          <a:spcPts val="0"/>
                        </a:spcBef>
                        <a:spcAft>
                          <a:spcPts val="0"/>
                        </a:spcAft>
                      </a:pPr>
                      <a:r>
                        <a:rPr lang="en-US" sz="1000" b="1">
                          <a:effectLst/>
                          <a:latin typeface="Calibri" panose="020F0502020204030204" pitchFamily="34" charset="0"/>
                          <a:ea typeface="Calibri" panose="020F0502020204030204" pitchFamily="34" charset="0"/>
                          <a:cs typeface="Times New Roman" panose="02020603050405020304" pitchFamily="18" charset="0"/>
                        </a:rPr>
                        <a:t>Title</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5049" marR="650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000" b="1">
                          <a:effectLst/>
                          <a:latin typeface="Calibri" panose="020F0502020204030204" pitchFamily="34" charset="0"/>
                          <a:ea typeface="Calibri" panose="020F0502020204030204" pitchFamily="34" charset="0"/>
                          <a:cs typeface="Times New Roman" panose="02020603050405020304" pitchFamily="18" charset="0"/>
                        </a:rPr>
                        <a:t>Description</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5049" marR="650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000" b="1">
                          <a:effectLst/>
                          <a:latin typeface="Calibri" panose="020F0502020204030204" pitchFamily="34" charset="0"/>
                          <a:ea typeface="Calibri" panose="020F0502020204030204" pitchFamily="34" charset="0"/>
                          <a:cs typeface="Times New Roman" panose="02020603050405020304" pitchFamily="18" charset="0"/>
                        </a:rPr>
                        <a:t>Link</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5049" marR="650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000" b="1">
                          <a:effectLst/>
                          <a:latin typeface="Calibri" panose="020F0502020204030204" pitchFamily="34" charset="0"/>
                          <a:ea typeface="Calibri" panose="020F0502020204030204" pitchFamily="34" charset="0"/>
                          <a:cs typeface="Times New Roman" panose="02020603050405020304" pitchFamily="18" charset="0"/>
                        </a:rPr>
                        <a:t>Comment</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5049" marR="650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53448198"/>
                  </a:ext>
                </a:extLst>
              </a:tr>
              <a:tr h="502928">
                <a:tc>
                  <a:txBody>
                    <a:bodyPr/>
                    <a:lstStyle/>
                    <a:p>
                      <a:pPr marL="0" marR="0">
                        <a:lnSpc>
                          <a:spcPct val="107000"/>
                        </a:lnSpc>
                        <a:spcBef>
                          <a:spcPts val="0"/>
                        </a:spcBef>
                        <a:spcAft>
                          <a:spcPts val="0"/>
                        </a:spcAft>
                      </a:pPr>
                      <a:r>
                        <a:rPr lang="en-US" sz="1000" dirty="0" err="1">
                          <a:effectLst/>
                          <a:latin typeface="Calibri" panose="020F0502020204030204" pitchFamily="34" charset="0"/>
                          <a:ea typeface="Calibri" panose="020F0502020204030204" pitchFamily="34" charset="0"/>
                          <a:cs typeface="Times New Roman" panose="02020603050405020304" pitchFamily="18" charset="0"/>
                        </a:rPr>
                        <a:t>Github</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5049" marR="650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000">
                          <a:effectLst/>
                          <a:latin typeface="Calibri" panose="020F0502020204030204" pitchFamily="34" charset="0"/>
                          <a:ea typeface="Calibri" panose="020F0502020204030204" pitchFamily="34" charset="0"/>
                          <a:cs typeface="Times New Roman" panose="02020603050405020304" pitchFamily="18" charset="0"/>
                        </a:rPr>
                        <a:t>Used by many developers to share code and collaborate.</a:t>
                      </a:r>
                    </a:p>
                  </a:txBody>
                  <a:tcPr marL="65049" marR="650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000" u="sng">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2"/>
                        </a:rPr>
                        <a:t>https://github.com/</a:t>
                      </a:r>
                      <a:r>
                        <a:rPr lang="en-US" sz="1000">
                          <a:effectLst/>
                          <a:latin typeface="Calibri" panose="020F0502020204030204" pitchFamily="34" charset="0"/>
                          <a:ea typeface="Calibri" panose="020F0502020204030204" pitchFamily="34" charset="0"/>
                          <a:cs typeface="Times New Roman" panose="02020603050405020304" pitchFamily="18" charset="0"/>
                        </a:rPr>
                        <a:t>  </a:t>
                      </a:r>
                    </a:p>
                  </a:txBody>
                  <a:tcPr marL="65049" marR="650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000">
                          <a:effectLst/>
                          <a:latin typeface="Calibri" panose="020F0502020204030204" pitchFamily="34" charset="0"/>
                          <a:ea typeface="Calibri" panose="020F0502020204030204" pitchFamily="34" charset="0"/>
                          <a:cs typeface="Times New Roman" panose="02020603050405020304" pitchFamily="18" charset="0"/>
                        </a:rPr>
                        <a:t>Class code is hosted in this website.</a:t>
                      </a:r>
                    </a:p>
                  </a:txBody>
                  <a:tcPr marL="65049" marR="650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7094531"/>
                  </a:ext>
                </a:extLst>
              </a:tr>
              <a:tr h="828585">
                <a:tc>
                  <a:txBody>
                    <a:bodyPr/>
                    <a:lstStyle/>
                    <a:p>
                      <a:pPr marL="0" marR="0">
                        <a:lnSpc>
                          <a:spcPct val="107000"/>
                        </a:lnSpc>
                        <a:spcBef>
                          <a:spcPts val="0"/>
                        </a:spcBef>
                        <a:spcAft>
                          <a:spcPts val="0"/>
                        </a:spcAft>
                      </a:pPr>
                      <a:r>
                        <a:rPr lang="en-US" sz="1000">
                          <a:effectLst/>
                          <a:latin typeface="Calibri" panose="020F0502020204030204" pitchFamily="34" charset="0"/>
                          <a:ea typeface="Calibri" panose="020F0502020204030204" pitchFamily="34" charset="0"/>
                          <a:cs typeface="Times New Roman" panose="02020603050405020304" pitchFamily="18" charset="0"/>
                        </a:rPr>
                        <a:t>U.S. Government’s Open Data</a:t>
                      </a:r>
                    </a:p>
                  </a:txBody>
                  <a:tcPr marL="65049" marR="650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000" dirty="0">
                          <a:effectLst/>
                          <a:latin typeface="Calibri" panose="020F0502020204030204" pitchFamily="34" charset="0"/>
                          <a:ea typeface="Calibri" panose="020F0502020204030204" pitchFamily="34" charset="0"/>
                          <a:cs typeface="Times New Roman" panose="02020603050405020304" pitchFamily="18" charset="0"/>
                        </a:rPr>
                        <a:t>Data, tools, and resources to conduct research, develop web and mobile applications, design data visualizations, and more.</a:t>
                      </a:r>
                    </a:p>
                    <a:p>
                      <a:pPr marL="0" marR="0">
                        <a:lnSpc>
                          <a:spcPct val="107000"/>
                        </a:lnSpc>
                        <a:spcBef>
                          <a:spcPts val="0"/>
                        </a:spcBef>
                        <a:spcAft>
                          <a:spcPts val="0"/>
                        </a:spcAft>
                      </a:pPr>
                      <a:r>
                        <a:rPr lang="en-US" sz="1000" dirty="0">
                          <a:effectLst/>
                          <a:latin typeface="Calibri" panose="020F0502020204030204" pitchFamily="34" charset="0"/>
                          <a:ea typeface="Calibri" panose="020F0502020204030204" pitchFamily="34" charset="0"/>
                          <a:cs typeface="Times New Roman" panose="02020603050405020304" pitchFamily="18" charset="0"/>
                        </a:rPr>
                        <a:t> </a:t>
                      </a:r>
                    </a:p>
                  </a:txBody>
                  <a:tcPr marL="65049" marR="650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000" u="sng">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3"/>
                        </a:rPr>
                        <a:t>https://data.gov/</a:t>
                      </a:r>
                      <a:r>
                        <a:rPr lang="en-US" sz="1000">
                          <a:effectLst/>
                          <a:latin typeface="Calibri" panose="020F0502020204030204" pitchFamily="34" charset="0"/>
                          <a:ea typeface="Calibri" panose="020F0502020204030204" pitchFamily="34" charset="0"/>
                          <a:cs typeface="Times New Roman" panose="02020603050405020304" pitchFamily="18" charset="0"/>
                        </a:rPr>
                        <a:t> </a:t>
                      </a:r>
                    </a:p>
                  </a:txBody>
                  <a:tcPr marL="65049" marR="650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000">
                          <a:effectLst/>
                          <a:latin typeface="Calibri" panose="020F0502020204030204" pitchFamily="34" charset="0"/>
                          <a:ea typeface="Calibri" panose="020F0502020204030204" pitchFamily="34" charset="0"/>
                          <a:cs typeface="Times New Roman" panose="02020603050405020304" pitchFamily="18" charset="0"/>
                        </a:rPr>
                        <a:t>Real world datasets that in some cases may be extremely large.</a:t>
                      </a:r>
                    </a:p>
                  </a:txBody>
                  <a:tcPr marL="65049" marR="650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88481834"/>
                  </a:ext>
                </a:extLst>
              </a:tr>
              <a:tr h="495013">
                <a:tc>
                  <a:txBody>
                    <a:bodyPr/>
                    <a:lstStyle/>
                    <a:p>
                      <a:pPr marL="0" marR="0">
                        <a:lnSpc>
                          <a:spcPct val="107000"/>
                        </a:lnSpc>
                        <a:spcBef>
                          <a:spcPts val="0"/>
                        </a:spcBef>
                        <a:spcAft>
                          <a:spcPts val="0"/>
                        </a:spcAft>
                      </a:pPr>
                      <a:r>
                        <a:rPr lang="en-US" sz="1000">
                          <a:effectLst/>
                          <a:latin typeface="Calibri" panose="020F0502020204030204" pitchFamily="34" charset="0"/>
                          <a:ea typeface="Calibri" panose="020F0502020204030204" pitchFamily="34" charset="0"/>
                          <a:cs typeface="Times New Roman" panose="02020603050405020304" pitchFamily="18" charset="0"/>
                        </a:rPr>
                        <a:t>Kaggle</a:t>
                      </a:r>
                    </a:p>
                  </a:txBody>
                  <a:tcPr marL="65049" marR="650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000" dirty="0">
                          <a:effectLst/>
                          <a:latin typeface="Calibri" panose="020F0502020204030204" pitchFamily="34" charset="0"/>
                          <a:ea typeface="Calibri" panose="020F0502020204030204" pitchFamily="34" charset="0"/>
                          <a:cs typeface="Times New Roman" panose="02020603050405020304" pitchFamily="18" charset="0"/>
                        </a:rPr>
                        <a:t>Host data science competitions, datasets, </a:t>
                      </a:r>
                      <a:r>
                        <a:rPr lang="en-US" sz="1000" dirty="0" err="1">
                          <a:effectLst/>
                          <a:latin typeface="Calibri" panose="020F0502020204030204" pitchFamily="34" charset="0"/>
                          <a:ea typeface="Calibri" panose="020F0502020204030204" pitchFamily="34" charset="0"/>
                          <a:cs typeface="Times New Roman" panose="02020603050405020304" pitchFamily="18" charset="0"/>
                        </a:rPr>
                        <a:t>Jupyter</a:t>
                      </a:r>
                      <a:r>
                        <a:rPr lang="en-US" sz="1000" dirty="0">
                          <a:effectLst/>
                          <a:latin typeface="Calibri" panose="020F0502020204030204" pitchFamily="34" charset="0"/>
                          <a:ea typeface="Calibri" panose="020F0502020204030204" pitchFamily="34" charset="0"/>
                          <a:cs typeface="Times New Roman" panose="02020603050405020304" pitchFamily="18" charset="0"/>
                        </a:rPr>
                        <a:t> notebooks, etc.</a:t>
                      </a:r>
                    </a:p>
                  </a:txBody>
                  <a:tcPr marL="65049" marR="650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000" u="sng">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4"/>
                        </a:rPr>
                        <a:t>https://www.kaggle.com/</a:t>
                      </a:r>
                      <a:r>
                        <a:rPr lang="en-US" sz="1000">
                          <a:effectLst/>
                          <a:latin typeface="Calibri" panose="020F0502020204030204" pitchFamily="34" charset="0"/>
                          <a:ea typeface="Calibri" panose="020F0502020204030204" pitchFamily="34" charset="0"/>
                          <a:cs typeface="Times New Roman" panose="02020603050405020304" pitchFamily="18" charset="0"/>
                        </a:rPr>
                        <a:t> </a:t>
                      </a:r>
                    </a:p>
                  </a:txBody>
                  <a:tcPr marL="65049" marR="650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000">
                          <a:effectLst/>
                          <a:latin typeface="Calibri" panose="020F0502020204030204" pitchFamily="34" charset="0"/>
                          <a:ea typeface="Calibri" panose="020F0502020204030204" pitchFamily="34" charset="0"/>
                          <a:cs typeface="Times New Roman" panose="02020603050405020304" pitchFamily="18" charset="0"/>
                        </a:rPr>
                        <a:t>Good source for datasets and Jupyter Notebooks.</a:t>
                      </a:r>
                    </a:p>
                  </a:txBody>
                  <a:tcPr marL="65049" marR="650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35225960"/>
                  </a:ext>
                </a:extLst>
              </a:tr>
              <a:tr h="502928">
                <a:tc>
                  <a:txBody>
                    <a:bodyPr/>
                    <a:lstStyle/>
                    <a:p>
                      <a:pPr marL="0" marR="0">
                        <a:lnSpc>
                          <a:spcPct val="107000"/>
                        </a:lnSpc>
                        <a:spcBef>
                          <a:spcPts val="0"/>
                        </a:spcBef>
                        <a:spcAft>
                          <a:spcPts val="0"/>
                        </a:spcAft>
                      </a:pPr>
                      <a:r>
                        <a:rPr lang="en-US" sz="1000">
                          <a:effectLst/>
                          <a:latin typeface="Calibri" panose="020F0502020204030204" pitchFamily="34" charset="0"/>
                          <a:ea typeface="Calibri" panose="020F0502020204030204" pitchFamily="34" charset="0"/>
                          <a:cs typeface="Times New Roman" panose="02020603050405020304" pitchFamily="18" charset="0"/>
                        </a:rPr>
                        <a:t>Google Research Data</a:t>
                      </a:r>
                    </a:p>
                  </a:txBody>
                  <a:tcPr marL="65049" marR="650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000" dirty="0">
                          <a:effectLst/>
                          <a:latin typeface="Calibri" panose="020F0502020204030204" pitchFamily="34" charset="0"/>
                          <a:ea typeface="Calibri" panose="020F0502020204030204" pitchFamily="34" charset="0"/>
                          <a:cs typeface="Times New Roman" panose="02020603050405020304" pitchFamily="18" charset="0"/>
                        </a:rPr>
                        <a:t>Google Dataset Search Engine</a:t>
                      </a:r>
                    </a:p>
                  </a:txBody>
                  <a:tcPr marL="65049" marR="650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000" u="sng">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5"/>
                        </a:rPr>
                        <a:t>https://datasetsearch.research.google.com/</a:t>
                      </a:r>
                      <a:r>
                        <a:rPr lang="en-US" sz="1000">
                          <a:effectLst/>
                          <a:latin typeface="Calibri" panose="020F0502020204030204" pitchFamily="34" charset="0"/>
                          <a:ea typeface="Calibri" panose="020F0502020204030204" pitchFamily="34" charset="0"/>
                          <a:cs typeface="Times New Roman" panose="02020603050405020304" pitchFamily="18" charset="0"/>
                        </a:rPr>
                        <a:t>  </a:t>
                      </a:r>
                    </a:p>
                  </a:txBody>
                  <a:tcPr marL="65049" marR="650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000">
                          <a:effectLst/>
                          <a:latin typeface="Calibri" panose="020F0502020204030204" pitchFamily="34" charset="0"/>
                          <a:ea typeface="Calibri" panose="020F0502020204030204" pitchFamily="34" charset="0"/>
                          <a:cs typeface="Times New Roman" panose="02020603050405020304" pitchFamily="18" charset="0"/>
                        </a:rPr>
                        <a:t>Search engine for datasets. May send you to data in other websites in this table.</a:t>
                      </a:r>
                    </a:p>
                  </a:txBody>
                  <a:tcPr marL="65049" marR="650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66538286"/>
                  </a:ext>
                </a:extLst>
              </a:tr>
              <a:tr h="332776">
                <a:tc>
                  <a:txBody>
                    <a:bodyPr/>
                    <a:lstStyle/>
                    <a:p>
                      <a:pPr marL="0" marR="0">
                        <a:lnSpc>
                          <a:spcPct val="107000"/>
                        </a:lnSpc>
                        <a:spcBef>
                          <a:spcPts val="0"/>
                        </a:spcBef>
                        <a:spcAft>
                          <a:spcPts val="0"/>
                        </a:spcAft>
                      </a:pPr>
                      <a:r>
                        <a:rPr lang="en-US" sz="1000">
                          <a:effectLst/>
                          <a:latin typeface="Calibri" panose="020F0502020204030204" pitchFamily="34" charset="0"/>
                          <a:ea typeface="Calibri" panose="020F0502020204030204" pitchFamily="34" charset="0"/>
                          <a:cs typeface="Times New Roman" panose="02020603050405020304" pitchFamily="18" charset="0"/>
                        </a:rPr>
                        <a:t>World Bank Data</a:t>
                      </a:r>
                    </a:p>
                  </a:txBody>
                  <a:tcPr marL="65049" marR="650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000">
                          <a:effectLst/>
                          <a:latin typeface="Calibri" panose="020F0502020204030204" pitchFamily="34" charset="0"/>
                          <a:ea typeface="Calibri" panose="020F0502020204030204" pitchFamily="34" charset="0"/>
                          <a:cs typeface="Times New Roman" panose="02020603050405020304" pitchFamily="18" charset="0"/>
                        </a:rPr>
                        <a:t>Data collections by the World Bank</a:t>
                      </a:r>
                    </a:p>
                  </a:txBody>
                  <a:tcPr marL="65049" marR="650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000" u="sng">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6"/>
                        </a:rPr>
                        <a:t>https://datacatalog.worldbank.org/</a:t>
                      </a:r>
                      <a:r>
                        <a:rPr lang="en-US" sz="1000">
                          <a:effectLst/>
                          <a:latin typeface="Calibri" panose="020F0502020204030204" pitchFamily="34" charset="0"/>
                          <a:ea typeface="Calibri" panose="020F0502020204030204" pitchFamily="34" charset="0"/>
                          <a:cs typeface="Times New Roman" panose="02020603050405020304" pitchFamily="18" charset="0"/>
                        </a:rPr>
                        <a:t> </a:t>
                      </a:r>
                    </a:p>
                  </a:txBody>
                  <a:tcPr marL="65049" marR="650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000">
                          <a:effectLst/>
                          <a:latin typeface="Calibri" panose="020F0502020204030204" pitchFamily="34" charset="0"/>
                          <a:ea typeface="Calibri" panose="020F0502020204030204" pitchFamily="34" charset="0"/>
                          <a:cs typeface="Times New Roman" panose="02020603050405020304" pitchFamily="18" charset="0"/>
                        </a:rPr>
                        <a:t>Also has collections from various sources.</a:t>
                      </a:r>
                    </a:p>
                  </a:txBody>
                  <a:tcPr marL="65049" marR="650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89025785"/>
                  </a:ext>
                </a:extLst>
              </a:tr>
              <a:tr h="332776">
                <a:tc>
                  <a:txBody>
                    <a:bodyPr/>
                    <a:lstStyle/>
                    <a:p>
                      <a:pPr marL="0" marR="0">
                        <a:lnSpc>
                          <a:spcPct val="107000"/>
                        </a:lnSpc>
                        <a:spcBef>
                          <a:spcPts val="0"/>
                        </a:spcBef>
                        <a:spcAft>
                          <a:spcPts val="0"/>
                        </a:spcAft>
                      </a:pPr>
                      <a:r>
                        <a:rPr lang="en-US" sz="1000">
                          <a:effectLst/>
                          <a:latin typeface="Calibri" panose="020F0502020204030204" pitchFamily="34" charset="0"/>
                          <a:ea typeface="Calibri" panose="020F0502020204030204" pitchFamily="34" charset="0"/>
                          <a:cs typeface="Times New Roman" panose="02020603050405020304" pitchFamily="18" charset="0"/>
                        </a:rPr>
                        <a:t>Maryland Government Data</a:t>
                      </a:r>
                    </a:p>
                  </a:txBody>
                  <a:tcPr marL="65049" marR="650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000">
                          <a:effectLst/>
                          <a:latin typeface="Calibri" panose="020F0502020204030204" pitchFamily="34" charset="0"/>
                          <a:ea typeface="Calibri" panose="020F0502020204030204" pitchFamily="34" charset="0"/>
                          <a:cs typeface="Times New Roman" panose="02020603050405020304" pitchFamily="18" charset="0"/>
                        </a:rPr>
                        <a:t>MD Open Data Website.</a:t>
                      </a:r>
                    </a:p>
                  </a:txBody>
                  <a:tcPr marL="65049" marR="650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000" u="sng">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7"/>
                        </a:rPr>
                        <a:t>https://opendata.maryland.gov/</a:t>
                      </a:r>
                      <a:r>
                        <a:rPr lang="en-US" sz="1000">
                          <a:effectLst/>
                          <a:latin typeface="Calibri" panose="020F0502020204030204" pitchFamily="34" charset="0"/>
                          <a:ea typeface="Calibri" panose="020F0502020204030204" pitchFamily="34" charset="0"/>
                          <a:cs typeface="Times New Roman" panose="02020603050405020304" pitchFamily="18" charset="0"/>
                        </a:rPr>
                        <a:t> </a:t>
                      </a:r>
                    </a:p>
                  </a:txBody>
                  <a:tcPr marL="65049" marR="650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000" dirty="0">
                          <a:effectLst/>
                          <a:latin typeface="Calibri" panose="020F0502020204030204" pitchFamily="34" charset="0"/>
                          <a:ea typeface="Calibri" panose="020F0502020204030204" pitchFamily="34" charset="0"/>
                          <a:cs typeface="Times New Roman" panose="02020603050405020304" pitchFamily="18" charset="0"/>
                        </a:rPr>
                        <a:t>Real world datasets from Maryland’s State Government</a:t>
                      </a:r>
                    </a:p>
                  </a:txBody>
                  <a:tcPr marL="65049" marR="650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03377302"/>
                  </a:ext>
                </a:extLst>
              </a:tr>
            </a:tbl>
          </a:graphicData>
        </a:graphic>
      </p:graphicFrame>
    </p:spTree>
    <p:extLst>
      <p:ext uri="{BB962C8B-B14F-4D97-AF65-F5344CB8AC3E}">
        <p14:creationId xmlns:p14="http://schemas.microsoft.com/office/powerpoint/2010/main" val="250821237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7A1C37-2429-CFBB-2C5D-C9430CDF7CFE}"/>
              </a:ext>
            </a:extLst>
          </p:cNvPr>
          <p:cNvSpPr>
            <a:spLocks noGrp="1"/>
          </p:cNvSpPr>
          <p:nvPr>
            <p:ph type="title"/>
          </p:nvPr>
        </p:nvSpPr>
        <p:spPr/>
        <p:txBody>
          <a:bodyPr/>
          <a:lstStyle/>
          <a:p>
            <a:r>
              <a:rPr lang="en-US" sz="2800" dirty="0"/>
              <a:t>Visualization Examples and Online Resources</a:t>
            </a:r>
          </a:p>
        </p:txBody>
      </p:sp>
      <p:graphicFrame>
        <p:nvGraphicFramePr>
          <p:cNvPr id="4" name="Content Placeholder 3">
            <a:extLst>
              <a:ext uri="{FF2B5EF4-FFF2-40B4-BE49-F238E27FC236}">
                <a16:creationId xmlns:a16="http://schemas.microsoft.com/office/drawing/2014/main" id="{B1C4860C-F7AB-3E11-F000-3FAF201F88F4}"/>
              </a:ext>
            </a:extLst>
          </p:cNvPr>
          <p:cNvGraphicFramePr>
            <a:graphicFrameLocks noGrp="1"/>
          </p:cNvGraphicFramePr>
          <p:nvPr>
            <p:ph idx="1"/>
            <p:extLst>
              <p:ext uri="{D42A27DB-BD31-4B8C-83A1-F6EECF244321}">
                <p14:modId xmlns:p14="http://schemas.microsoft.com/office/powerpoint/2010/main" val="3375441728"/>
              </p:ext>
            </p:extLst>
          </p:nvPr>
        </p:nvGraphicFramePr>
        <p:xfrm>
          <a:off x="443753" y="901510"/>
          <a:ext cx="7600216" cy="2725389"/>
        </p:xfrm>
        <a:graphic>
          <a:graphicData uri="http://schemas.openxmlformats.org/drawingml/2006/table">
            <a:tbl>
              <a:tblPr firstRow="1" firstCol="1" bandRow="1"/>
              <a:tblGrid>
                <a:gridCol w="917534">
                  <a:extLst>
                    <a:ext uri="{9D8B030D-6E8A-4147-A177-3AD203B41FA5}">
                      <a16:colId xmlns:a16="http://schemas.microsoft.com/office/drawing/2014/main" val="387674222"/>
                    </a:ext>
                  </a:extLst>
                </a:gridCol>
                <a:gridCol w="1065654">
                  <a:extLst>
                    <a:ext uri="{9D8B030D-6E8A-4147-A177-3AD203B41FA5}">
                      <a16:colId xmlns:a16="http://schemas.microsoft.com/office/drawing/2014/main" val="50719937"/>
                    </a:ext>
                  </a:extLst>
                </a:gridCol>
                <a:gridCol w="2536945">
                  <a:extLst>
                    <a:ext uri="{9D8B030D-6E8A-4147-A177-3AD203B41FA5}">
                      <a16:colId xmlns:a16="http://schemas.microsoft.com/office/drawing/2014/main" val="1569988427"/>
                    </a:ext>
                  </a:extLst>
                </a:gridCol>
                <a:gridCol w="3080083">
                  <a:extLst>
                    <a:ext uri="{9D8B030D-6E8A-4147-A177-3AD203B41FA5}">
                      <a16:colId xmlns:a16="http://schemas.microsoft.com/office/drawing/2014/main" val="1592915216"/>
                    </a:ext>
                  </a:extLst>
                </a:gridCol>
              </a:tblGrid>
              <a:tr h="279056">
                <a:tc>
                  <a:txBody>
                    <a:bodyPr/>
                    <a:lstStyle/>
                    <a:p>
                      <a:pPr marL="0" marR="0">
                        <a:lnSpc>
                          <a:spcPct val="107000"/>
                        </a:lnSpc>
                        <a:spcBef>
                          <a:spcPts val="0"/>
                        </a:spcBef>
                        <a:spcAft>
                          <a:spcPts val="0"/>
                        </a:spcAft>
                      </a:pPr>
                      <a:r>
                        <a:rPr lang="en-US" sz="900" b="1">
                          <a:effectLst/>
                          <a:latin typeface="Calibri" panose="020F0502020204030204" pitchFamily="34" charset="0"/>
                          <a:ea typeface="Calibri" panose="020F0502020204030204" pitchFamily="34" charset="0"/>
                          <a:cs typeface="Times New Roman" panose="02020603050405020304" pitchFamily="18" charset="0"/>
                        </a:rPr>
                        <a:t>Title</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7354" marR="5735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b="1" dirty="0">
                          <a:effectLst/>
                          <a:latin typeface="Calibri" panose="020F0502020204030204" pitchFamily="34" charset="0"/>
                          <a:ea typeface="Calibri" panose="020F0502020204030204" pitchFamily="34" charset="0"/>
                          <a:cs typeface="Times New Roman" panose="02020603050405020304" pitchFamily="18" charset="0"/>
                        </a:rPr>
                        <a:t>Description</a:t>
                      </a: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txBody>
                  <a:tcPr marL="57354" marR="5735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b="1">
                          <a:effectLst/>
                          <a:latin typeface="Calibri" panose="020F0502020204030204" pitchFamily="34" charset="0"/>
                          <a:ea typeface="Calibri" panose="020F0502020204030204" pitchFamily="34" charset="0"/>
                          <a:cs typeface="Times New Roman" panose="02020603050405020304" pitchFamily="18" charset="0"/>
                        </a:rPr>
                        <a:t>Link</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7354" marR="5735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b="1">
                          <a:effectLst/>
                          <a:latin typeface="Calibri" panose="020F0502020204030204" pitchFamily="34" charset="0"/>
                          <a:ea typeface="Calibri" panose="020F0502020204030204" pitchFamily="34" charset="0"/>
                          <a:cs typeface="Times New Roman" panose="02020603050405020304" pitchFamily="18" charset="0"/>
                        </a:rPr>
                        <a:t>Comments</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7354" marR="5735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7266671"/>
                  </a:ext>
                </a:extLst>
              </a:tr>
              <a:tr h="324628">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Times New Roman" panose="02020603050405020304" pitchFamily="18" charset="0"/>
                        </a:rPr>
                        <a:t>MatPlotLib Example Gallery</a:t>
                      </a:r>
                    </a:p>
                  </a:txBody>
                  <a:tcPr marL="57354" marR="5735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dirty="0">
                          <a:effectLst/>
                          <a:latin typeface="Calibri" panose="020F0502020204030204" pitchFamily="34" charset="0"/>
                          <a:ea typeface="Calibri" panose="020F0502020204030204" pitchFamily="34" charset="0"/>
                          <a:cs typeface="Times New Roman" panose="02020603050405020304" pitchFamily="18" charset="0"/>
                        </a:rPr>
                        <a:t>Python Plotting Library </a:t>
                      </a:r>
                    </a:p>
                  </a:txBody>
                  <a:tcPr marL="57354" marR="5735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u="sng">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2"/>
                        </a:rPr>
                        <a:t>https://matplotlib.org/stable/gallery/index.html</a:t>
                      </a:r>
                      <a:r>
                        <a:rPr lang="en-US" sz="900">
                          <a:effectLst/>
                          <a:latin typeface="Calibri" panose="020F0502020204030204" pitchFamily="34" charset="0"/>
                          <a:ea typeface="Calibri" panose="020F0502020204030204" pitchFamily="34" charset="0"/>
                          <a:cs typeface="Times New Roman" panose="02020603050405020304" pitchFamily="18" charset="0"/>
                        </a:rPr>
                        <a:t> </a:t>
                      </a:r>
                    </a:p>
                  </a:txBody>
                  <a:tcPr marL="57354" marR="5735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dirty="0">
                          <a:effectLst/>
                          <a:latin typeface="Calibri" panose="020F0502020204030204" pitchFamily="34" charset="0"/>
                          <a:ea typeface="Calibri" panose="020F0502020204030204" pitchFamily="34" charset="0"/>
                          <a:cs typeface="Times New Roman" panose="02020603050405020304" pitchFamily="18" charset="0"/>
                        </a:rPr>
                        <a:t>Library included in Anaconda.</a:t>
                      </a:r>
                    </a:p>
                  </a:txBody>
                  <a:tcPr marL="57354" marR="5735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19231996"/>
                  </a:ext>
                </a:extLst>
              </a:tr>
              <a:tr h="592975">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Times New Roman" panose="02020603050405020304" pitchFamily="18" charset="0"/>
                        </a:rPr>
                        <a:t>Seaborn Example Gallery</a:t>
                      </a:r>
                    </a:p>
                  </a:txBody>
                  <a:tcPr marL="57354" marR="5735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dirty="0">
                          <a:effectLst/>
                          <a:latin typeface="Calibri" panose="020F0502020204030204" pitchFamily="34" charset="0"/>
                          <a:ea typeface="Calibri" panose="020F0502020204030204" pitchFamily="34" charset="0"/>
                          <a:cs typeface="Times New Roman" panose="02020603050405020304" pitchFamily="18" charset="0"/>
                        </a:rPr>
                        <a:t>Python Plotting Library </a:t>
                      </a:r>
                    </a:p>
                  </a:txBody>
                  <a:tcPr marL="57354" marR="5735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3"/>
                        </a:rPr>
                        <a:t>https://seaborn.pydata.org/examples/index.html</a:t>
                      </a:r>
                      <a:r>
                        <a:rPr lang="en-US" sz="900" dirty="0">
                          <a:effectLst/>
                          <a:latin typeface="Calibri" panose="020F0502020204030204" pitchFamily="34" charset="0"/>
                          <a:ea typeface="Calibri" panose="020F0502020204030204" pitchFamily="34" charset="0"/>
                          <a:cs typeface="Times New Roman" panose="02020603050405020304" pitchFamily="18" charset="0"/>
                        </a:rPr>
                        <a:t> </a:t>
                      </a:r>
                    </a:p>
                  </a:txBody>
                  <a:tcPr marL="57354" marR="5735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dirty="0">
                          <a:effectLst/>
                          <a:latin typeface="Calibri" panose="020F0502020204030204" pitchFamily="34" charset="0"/>
                          <a:ea typeface="Calibri" panose="020F0502020204030204" pitchFamily="34" charset="0"/>
                          <a:cs typeface="Times New Roman" panose="02020603050405020304" pitchFamily="18" charset="0"/>
                        </a:rPr>
                        <a:t>Library included in Anaconda.</a:t>
                      </a:r>
                    </a:p>
                  </a:txBody>
                  <a:tcPr marL="57354" marR="5735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37471505"/>
                  </a:ext>
                </a:extLst>
              </a:tr>
              <a:tr h="387852">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Times New Roman" panose="02020603050405020304" pitchFamily="18" charset="0"/>
                        </a:rPr>
                        <a:t>Plotly Example Gallery</a:t>
                      </a:r>
                    </a:p>
                  </a:txBody>
                  <a:tcPr marL="57354" marR="5735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dirty="0">
                          <a:effectLst/>
                          <a:latin typeface="Calibri" panose="020F0502020204030204" pitchFamily="34" charset="0"/>
                          <a:ea typeface="Calibri" panose="020F0502020204030204" pitchFamily="34" charset="0"/>
                          <a:cs typeface="Times New Roman" panose="02020603050405020304" pitchFamily="18" charset="0"/>
                        </a:rPr>
                        <a:t> Python Plotting Library</a:t>
                      </a:r>
                    </a:p>
                  </a:txBody>
                  <a:tcPr marL="57354" marR="5735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u="sng">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4"/>
                        </a:rPr>
                        <a:t>https://plotly.com/python/</a:t>
                      </a:r>
                      <a:r>
                        <a:rPr lang="en-US" sz="900">
                          <a:effectLst/>
                          <a:latin typeface="Calibri" panose="020F0502020204030204" pitchFamily="34" charset="0"/>
                          <a:ea typeface="Calibri" panose="020F0502020204030204" pitchFamily="34" charset="0"/>
                          <a:cs typeface="Times New Roman" panose="02020603050405020304" pitchFamily="18" charset="0"/>
                        </a:rPr>
                        <a:t> </a:t>
                      </a:r>
                    </a:p>
                  </a:txBody>
                  <a:tcPr marL="57354" marR="5735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dirty="0">
                          <a:effectLst/>
                          <a:latin typeface="Calibri" panose="020F0502020204030204" pitchFamily="34" charset="0"/>
                          <a:ea typeface="Calibri" panose="020F0502020204030204" pitchFamily="34" charset="0"/>
                          <a:cs typeface="Times New Roman" panose="02020603050405020304" pitchFamily="18" charset="0"/>
                        </a:rPr>
                        <a:t>Library included in Anaconda.</a:t>
                      </a:r>
                    </a:p>
                  </a:txBody>
                  <a:tcPr marL="57354" marR="5735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09256858"/>
                  </a:ext>
                </a:extLst>
              </a:tr>
              <a:tr h="412548">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Times New Roman" panose="02020603050405020304" pitchFamily="18" charset="0"/>
                        </a:rPr>
                        <a:t>D3.JS</a:t>
                      </a:r>
                    </a:p>
                  </a:txBody>
                  <a:tcPr marL="57354" marR="5735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dirty="0">
                          <a:effectLst/>
                          <a:latin typeface="Calibri" panose="020F0502020204030204" pitchFamily="34" charset="0"/>
                          <a:ea typeface="Calibri" panose="020F0502020204030204" pitchFamily="34" charset="0"/>
                          <a:cs typeface="Times New Roman" panose="02020603050405020304" pitchFamily="18" charset="0"/>
                        </a:rPr>
                        <a:t>Data Driven Documents Visualization Library </a:t>
                      </a:r>
                    </a:p>
                  </a:txBody>
                  <a:tcPr marL="57354" marR="5735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5"/>
                        </a:rPr>
                        <a:t>https://d3-graph-gallery.com/</a:t>
                      </a:r>
                      <a:r>
                        <a:rPr lang="en-US" sz="900" dirty="0">
                          <a:effectLst/>
                          <a:latin typeface="Calibri" panose="020F0502020204030204" pitchFamily="34" charset="0"/>
                          <a:ea typeface="Calibri" panose="020F0502020204030204" pitchFamily="34" charset="0"/>
                          <a:cs typeface="Times New Roman" panose="02020603050405020304" pitchFamily="18" charset="0"/>
                        </a:rPr>
                        <a:t> </a:t>
                      </a:r>
                    </a:p>
                  </a:txBody>
                  <a:tcPr marL="57354" marR="5735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dirty="0">
                          <a:effectLst/>
                          <a:latin typeface="Calibri" panose="020F0502020204030204" pitchFamily="34" charset="0"/>
                          <a:ea typeface="Calibri" panose="020F0502020204030204" pitchFamily="34" charset="0"/>
                          <a:cs typeface="Times New Roman" panose="02020603050405020304" pitchFamily="18" charset="0"/>
                        </a:rPr>
                        <a:t>Used to deploy dynamic website plots.</a:t>
                      </a:r>
                    </a:p>
                  </a:txBody>
                  <a:tcPr marL="57354" marR="5735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31533270"/>
                  </a:ext>
                </a:extLst>
              </a:tr>
              <a:tr h="707109">
                <a:tc>
                  <a:txBody>
                    <a:bodyPr/>
                    <a:lstStyle/>
                    <a:p>
                      <a:pPr marL="0" marR="0">
                        <a:lnSpc>
                          <a:spcPct val="107000"/>
                        </a:lnSpc>
                        <a:spcBef>
                          <a:spcPts val="0"/>
                        </a:spcBef>
                        <a:spcAft>
                          <a:spcPts val="0"/>
                        </a:spcAft>
                      </a:pPr>
                      <a:r>
                        <a:rPr lang="en-US" sz="900" dirty="0">
                          <a:effectLst/>
                          <a:latin typeface="Calibri" panose="020F0502020204030204" pitchFamily="34" charset="0"/>
                          <a:ea typeface="Calibri" panose="020F0502020204030204" pitchFamily="34" charset="0"/>
                          <a:cs typeface="Times New Roman" panose="02020603050405020304" pitchFamily="18" charset="0"/>
                        </a:rPr>
                        <a:t>Five Thirty Eight</a:t>
                      </a:r>
                    </a:p>
                  </a:txBody>
                  <a:tcPr marL="57354" marR="5735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dirty="0">
                          <a:effectLst/>
                          <a:latin typeface="Calibri" panose="020F0502020204030204" pitchFamily="34" charset="0"/>
                          <a:ea typeface="Calibri" panose="020F0502020204030204" pitchFamily="34" charset="0"/>
                          <a:cs typeface="Times New Roman" panose="02020603050405020304" pitchFamily="18" charset="0"/>
                        </a:rPr>
                        <a:t>Interactive Dashboard Examples</a:t>
                      </a:r>
                    </a:p>
                  </a:txBody>
                  <a:tcPr marL="57354" marR="5735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dirty="0">
                          <a:effectLst/>
                          <a:latin typeface="Calibri" panose="020F0502020204030204" pitchFamily="34" charset="0"/>
                          <a:ea typeface="Calibri" panose="020F0502020204030204" pitchFamily="34" charset="0"/>
                          <a:cs typeface="Times New Roman" panose="02020603050405020304" pitchFamily="18" charset="0"/>
                        </a:rPr>
                        <a:t> </a:t>
                      </a:r>
                      <a:r>
                        <a:rPr lang="en-US" sz="900" dirty="0">
                          <a:effectLst/>
                          <a:latin typeface="Calibri" panose="020F0502020204030204" pitchFamily="34" charset="0"/>
                          <a:ea typeface="Calibri" panose="020F0502020204030204" pitchFamily="34" charset="0"/>
                          <a:cs typeface="Times New Roman" panose="02020603050405020304" pitchFamily="18" charset="0"/>
                          <a:hlinkClick r:id="rId6"/>
                        </a:rPr>
                        <a:t>https://projects.fivethirtyeight.com/</a:t>
                      </a:r>
                      <a:r>
                        <a:rPr lang="en-US" sz="900" dirty="0">
                          <a:effectLst/>
                          <a:latin typeface="Calibri" panose="020F0502020204030204" pitchFamily="34" charset="0"/>
                          <a:ea typeface="Calibri" panose="020F0502020204030204" pitchFamily="34" charset="0"/>
                          <a:cs typeface="Times New Roman" panose="02020603050405020304" pitchFamily="18" charset="0"/>
                        </a:rPr>
                        <a:t> </a:t>
                      </a:r>
                    </a:p>
                  </a:txBody>
                  <a:tcPr marL="57354" marR="5735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dirty="0">
                          <a:effectLst/>
                          <a:latin typeface="Calibri" panose="020F0502020204030204" pitchFamily="34" charset="0"/>
                          <a:ea typeface="Calibri" panose="020F0502020204030204" pitchFamily="34" charset="0"/>
                          <a:cs typeface="Times New Roman" panose="02020603050405020304" pitchFamily="18" charset="0"/>
                        </a:rPr>
                        <a:t>Excellent Website that provides great examples on the capabilities of dashboards and data analytic visualizations.</a:t>
                      </a:r>
                    </a:p>
                  </a:txBody>
                  <a:tcPr marL="57354" marR="5735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70655380"/>
                  </a:ext>
                </a:extLst>
              </a:tr>
            </a:tbl>
          </a:graphicData>
        </a:graphic>
      </p:graphicFrame>
      <p:sp>
        <p:nvSpPr>
          <p:cNvPr id="3" name="Title 1">
            <a:extLst>
              <a:ext uri="{FF2B5EF4-FFF2-40B4-BE49-F238E27FC236}">
                <a16:creationId xmlns:a16="http://schemas.microsoft.com/office/drawing/2014/main" id="{7CF2A54F-D5D6-956E-C3F3-326B4E698D8A}"/>
              </a:ext>
            </a:extLst>
          </p:cNvPr>
          <p:cNvSpPr txBox="1">
            <a:spLocks/>
          </p:cNvSpPr>
          <p:nvPr/>
        </p:nvSpPr>
        <p:spPr>
          <a:xfrm>
            <a:off x="180754" y="3956908"/>
            <a:ext cx="6645496" cy="756729"/>
          </a:xfrm>
          <a:prstGeom prst="rect">
            <a:avLst/>
          </a:prstGeom>
        </p:spPr>
        <p:txBody>
          <a:bodyPr vert="horz" lIns="91440" tIns="45720" rIns="91440" bIns="45720" rtlCol="0" anchor="ctr">
            <a:normAutofit fontScale="52500" lnSpcReduction="20000"/>
          </a:bodyPr>
          <a:lstStyle>
            <a:lvl1pPr algn="l" defTabSz="457200" rtl="0" eaLnBrk="1" latinLnBrk="0" hangingPunct="1">
              <a:spcBef>
                <a:spcPct val="0"/>
              </a:spcBef>
              <a:buNone/>
              <a:defRPr sz="3600" kern="1200">
                <a:solidFill>
                  <a:srgbClr val="FFB514"/>
                </a:solidFill>
                <a:latin typeface="+mj-lt"/>
                <a:ea typeface="+mj-ea"/>
                <a:cs typeface="+mj-cs"/>
              </a:defRPr>
            </a:lvl1pPr>
          </a:lstStyle>
          <a:p>
            <a:r>
              <a:rPr lang="en-US" dirty="0">
                <a:solidFill>
                  <a:srgbClr val="000000"/>
                </a:solidFill>
                <a:cs typeface="Calibri Light"/>
              </a:rPr>
              <a:t>More examples of online resources in the Data Science Reference Guide in the main directory of Data 601 </a:t>
            </a:r>
            <a:r>
              <a:rPr lang="en-US" dirty="0" err="1">
                <a:solidFill>
                  <a:srgbClr val="000000"/>
                </a:solidFill>
                <a:cs typeface="Calibri Light"/>
              </a:rPr>
              <a:t>Github</a:t>
            </a:r>
            <a:r>
              <a:rPr lang="en-US" dirty="0">
                <a:solidFill>
                  <a:srgbClr val="000000"/>
                </a:solidFill>
                <a:cs typeface="Calibri Light"/>
              </a:rPr>
              <a:t> page.</a:t>
            </a:r>
            <a:endParaRPr lang="en-US" dirty="0">
              <a:solidFill>
                <a:srgbClr val="000000"/>
              </a:solidFill>
            </a:endParaRPr>
          </a:p>
        </p:txBody>
      </p:sp>
    </p:spTree>
    <p:extLst>
      <p:ext uri="{BB962C8B-B14F-4D97-AF65-F5344CB8AC3E}">
        <p14:creationId xmlns:p14="http://schemas.microsoft.com/office/powerpoint/2010/main" val="16969649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3AA3AD-54C6-1562-3B17-AC595828310E}"/>
              </a:ext>
            </a:extLst>
          </p:cNvPr>
          <p:cNvSpPr>
            <a:spLocks noGrp="1"/>
          </p:cNvSpPr>
          <p:nvPr>
            <p:ph type="title"/>
          </p:nvPr>
        </p:nvSpPr>
        <p:spPr/>
        <p:txBody>
          <a:bodyPr/>
          <a:lstStyle/>
          <a:p>
            <a:r>
              <a:rPr lang="en-US" dirty="0"/>
              <a:t>What is Data Science?</a:t>
            </a:r>
          </a:p>
        </p:txBody>
      </p:sp>
      <p:grpSp>
        <p:nvGrpSpPr>
          <p:cNvPr id="6" name="Group 5">
            <a:extLst>
              <a:ext uri="{FF2B5EF4-FFF2-40B4-BE49-F238E27FC236}">
                <a16:creationId xmlns:a16="http://schemas.microsoft.com/office/drawing/2014/main" id="{982B0423-6595-4299-12C2-33B8CDC315D6}"/>
              </a:ext>
            </a:extLst>
          </p:cNvPr>
          <p:cNvGrpSpPr/>
          <p:nvPr/>
        </p:nvGrpSpPr>
        <p:grpSpPr>
          <a:xfrm>
            <a:off x="589280" y="671708"/>
            <a:ext cx="8051800" cy="4382247"/>
            <a:chOff x="0" y="763792"/>
            <a:chExt cx="9144000" cy="6063727"/>
          </a:xfrm>
        </p:grpSpPr>
        <p:grpSp>
          <p:nvGrpSpPr>
            <p:cNvPr id="7" name="Group 6">
              <a:extLst>
                <a:ext uri="{FF2B5EF4-FFF2-40B4-BE49-F238E27FC236}">
                  <a16:creationId xmlns:a16="http://schemas.microsoft.com/office/drawing/2014/main" id="{DF8A58C2-3CA4-64B9-A27E-9B6196F21BF6}"/>
                </a:ext>
              </a:extLst>
            </p:cNvPr>
            <p:cNvGrpSpPr/>
            <p:nvPr/>
          </p:nvGrpSpPr>
          <p:grpSpPr>
            <a:xfrm>
              <a:off x="0" y="763792"/>
              <a:ext cx="9144000" cy="6063727"/>
              <a:chOff x="0" y="763792"/>
              <a:chExt cx="9144000" cy="6063727"/>
            </a:xfrm>
          </p:grpSpPr>
          <p:sp>
            <p:nvSpPr>
              <p:cNvPr id="9" name="Rectangle 8">
                <a:extLst>
                  <a:ext uri="{FF2B5EF4-FFF2-40B4-BE49-F238E27FC236}">
                    <a16:creationId xmlns:a16="http://schemas.microsoft.com/office/drawing/2014/main" id="{931E94EA-409D-A02D-D58F-CE686BD6EF7F}"/>
                  </a:ext>
                </a:extLst>
              </p:cNvPr>
              <p:cNvSpPr/>
              <p:nvPr/>
            </p:nvSpPr>
            <p:spPr>
              <a:xfrm>
                <a:off x="0" y="763792"/>
                <a:ext cx="9144000" cy="6063727"/>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0BF1731C-D94F-B3D0-1819-5FFA8F310EBE}"/>
                  </a:ext>
                </a:extLst>
              </p:cNvPr>
              <p:cNvSpPr/>
              <p:nvPr/>
            </p:nvSpPr>
            <p:spPr>
              <a:xfrm>
                <a:off x="2486026" y="1051057"/>
                <a:ext cx="5084355" cy="4711568"/>
              </a:xfrm>
              <a:prstGeom prst="ellipse">
                <a:avLst/>
              </a:prstGeom>
              <a:noFill/>
              <a:ln w="285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sz="2000" b="1" dirty="0"/>
              </a:p>
              <a:p>
                <a:pPr algn="r"/>
                <a:endParaRPr lang="en-US" sz="2000" b="1" dirty="0"/>
              </a:p>
              <a:p>
                <a:pPr algn="r"/>
                <a:endParaRPr lang="en-US" sz="2000" b="1" dirty="0"/>
              </a:p>
              <a:p>
                <a:pPr algn="r"/>
                <a:endParaRPr lang="en-US" sz="2000" b="1" dirty="0"/>
              </a:p>
              <a:p>
                <a:pPr algn="ctr"/>
                <a:r>
                  <a:rPr lang="en-US" sz="2000" b="1" dirty="0"/>
                  <a:t>                     Data Science</a:t>
                </a:r>
              </a:p>
              <a:p>
                <a:pPr algn="ctr"/>
                <a:endParaRPr lang="en-US" sz="2000" b="1"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
            <p:nvSpPr>
              <p:cNvPr id="11" name="Oval 10">
                <a:extLst>
                  <a:ext uri="{FF2B5EF4-FFF2-40B4-BE49-F238E27FC236}">
                    <a16:creationId xmlns:a16="http://schemas.microsoft.com/office/drawing/2014/main" id="{F898FFB0-5C49-854E-AD10-E6475CAFB129}"/>
                  </a:ext>
                </a:extLst>
              </p:cNvPr>
              <p:cNvSpPr/>
              <p:nvPr/>
            </p:nvSpPr>
            <p:spPr>
              <a:xfrm>
                <a:off x="116382" y="857051"/>
                <a:ext cx="5474793" cy="5096074"/>
              </a:xfrm>
              <a:prstGeom prst="ellipse">
                <a:avLst/>
              </a:prstGeom>
              <a:no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b="1" dirty="0"/>
                  <a:t>         Artificial </a:t>
                </a:r>
              </a:p>
              <a:p>
                <a:r>
                  <a:rPr lang="en-US" sz="2000" b="1" dirty="0"/>
                  <a:t>  Intelligence (AI)</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
            <p:nvSpPr>
              <p:cNvPr id="12" name="Oval 11">
                <a:extLst>
                  <a:ext uri="{FF2B5EF4-FFF2-40B4-BE49-F238E27FC236}">
                    <a16:creationId xmlns:a16="http://schemas.microsoft.com/office/drawing/2014/main" id="{41DDF05A-7A65-2AC3-7352-06E4A6B1B037}"/>
                  </a:ext>
                </a:extLst>
              </p:cNvPr>
              <p:cNvSpPr/>
              <p:nvPr/>
            </p:nvSpPr>
            <p:spPr>
              <a:xfrm>
                <a:off x="304800" y="2326764"/>
                <a:ext cx="3105245" cy="3039981"/>
              </a:xfrm>
              <a:prstGeom prst="ellipse">
                <a:avLst/>
              </a:prstGeom>
              <a:noFill/>
              <a:ln w="571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000" b="1" dirty="0"/>
              </a:p>
              <a:p>
                <a:pPr algn="ctr"/>
                <a:r>
                  <a:rPr lang="en-US" sz="1600" b="1" dirty="0"/>
                  <a:t>Machine </a:t>
                </a:r>
              </a:p>
              <a:p>
                <a:pPr algn="ctr"/>
                <a:r>
                  <a:rPr lang="en-US" sz="1600" b="1" dirty="0"/>
                  <a:t>Learning (ML)</a:t>
                </a:r>
              </a:p>
              <a:p>
                <a:endParaRPr lang="en-US" sz="2000" b="1" dirty="0"/>
              </a:p>
              <a:p>
                <a:endParaRPr lang="en-US" dirty="0"/>
              </a:p>
              <a:p>
                <a:endParaRPr lang="en-US" dirty="0"/>
              </a:p>
              <a:p>
                <a:endParaRPr lang="en-US" dirty="0"/>
              </a:p>
              <a:p>
                <a:endParaRPr lang="en-US" dirty="0"/>
              </a:p>
              <a:p>
                <a:endParaRPr lang="en-US" dirty="0"/>
              </a:p>
              <a:p>
                <a:endParaRPr lang="en-US" dirty="0"/>
              </a:p>
            </p:txBody>
          </p:sp>
          <p:sp>
            <p:nvSpPr>
              <p:cNvPr id="13" name="Oval 12">
                <a:extLst>
                  <a:ext uri="{FF2B5EF4-FFF2-40B4-BE49-F238E27FC236}">
                    <a16:creationId xmlns:a16="http://schemas.microsoft.com/office/drawing/2014/main" id="{DA798558-98AE-3CA5-E6D5-B8F44605436F}"/>
                  </a:ext>
                </a:extLst>
              </p:cNvPr>
              <p:cNvSpPr/>
              <p:nvPr/>
            </p:nvSpPr>
            <p:spPr>
              <a:xfrm>
                <a:off x="2781399" y="3027032"/>
                <a:ext cx="2068776" cy="3153834"/>
              </a:xfrm>
              <a:prstGeom prst="ellipse">
                <a:avLst/>
              </a:prstGeom>
              <a:noFill/>
              <a:ln w="571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p>
              <a:p>
                <a:pPr algn="ctr"/>
                <a:endParaRPr lang="en-US" sz="2000" b="1" dirty="0"/>
              </a:p>
              <a:p>
                <a:pPr algn="ctr"/>
                <a:endParaRPr lang="en-US" sz="2000" b="1" dirty="0"/>
              </a:p>
              <a:p>
                <a:pPr algn="ctr"/>
                <a:endParaRPr lang="en-US" sz="2000" b="1" dirty="0"/>
              </a:p>
              <a:p>
                <a:pPr algn="ctr"/>
                <a:r>
                  <a:rPr lang="en-US" sz="1600" b="1" dirty="0"/>
                  <a:t>Natural Language Processing (NLP</a:t>
                </a:r>
                <a:endParaRPr lang="en-US" sz="1600" dirty="0"/>
              </a:p>
              <a:p>
                <a:endParaRPr lang="en-US" dirty="0"/>
              </a:p>
              <a:p>
                <a:endParaRPr lang="en-US" dirty="0"/>
              </a:p>
              <a:p>
                <a:endParaRPr lang="en-US" dirty="0"/>
              </a:p>
              <a:p>
                <a:endParaRPr lang="en-US" dirty="0"/>
              </a:p>
            </p:txBody>
          </p:sp>
          <p:sp>
            <p:nvSpPr>
              <p:cNvPr id="14" name="Oval 13">
                <a:extLst>
                  <a:ext uri="{FF2B5EF4-FFF2-40B4-BE49-F238E27FC236}">
                    <a16:creationId xmlns:a16="http://schemas.microsoft.com/office/drawing/2014/main" id="{D79624A4-3F65-796F-C857-F340C621AC02}"/>
                  </a:ext>
                </a:extLst>
              </p:cNvPr>
              <p:cNvSpPr/>
              <p:nvPr/>
            </p:nvSpPr>
            <p:spPr>
              <a:xfrm>
                <a:off x="906869" y="3391486"/>
                <a:ext cx="2424998" cy="1360476"/>
              </a:xfrm>
              <a:prstGeom prst="ellipse">
                <a:avLst/>
              </a:prstGeom>
              <a:noFill/>
              <a:ln w="571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Deep Learning (DL)</a:t>
                </a:r>
              </a:p>
              <a:p>
                <a:pPr algn="ctr"/>
                <a:endParaRPr lang="en-US" sz="1400" b="1" dirty="0"/>
              </a:p>
              <a:p>
                <a:pPr algn="ctr"/>
                <a:endParaRPr lang="en-US" dirty="0"/>
              </a:p>
            </p:txBody>
          </p:sp>
          <p:sp>
            <p:nvSpPr>
              <p:cNvPr id="15" name="Oval 14">
                <a:extLst>
                  <a:ext uri="{FF2B5EF4-FFF2-40B4-BE49-F238E27FC236}">
                    <a16:creationId xmlns:a16="http://schemas.microsoft.com/office/drawing/2014/main" id="{63F29974-08D3-D6CB-52F5-9DB56A5E874F}"/>
                  </a:ext>
                </a:extLst>
              </p:cNvPr>
              <p:cNvSpPr/>
              <p:nvPr/>
            </p:nvSpPr>
            <p:spPr>
              <a:xfrm>
                <a:off x="4387092" y="3092455"/>
                <a:ext cx="3629026" cy="3425792"/>
              </a:xfrm>
              <a:prstGeom prst="ellipse">
                <a:avLst/>
              </a:prstGeom>
              <a:noFill/>
              <a:ln w="57150">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p>
              <a:p>
                <a:pPr algn="ctr"/>
                <a:endParaRPr lang="en-US" sz="2000" b="1" dirty="0"/>
              </a:p>
              <a:p>
                <a:pPr algn="ctr"/>
                <a:endParaRPr lang="en-US" sz="2000" b="1" dirty="0"/>
              </a:p>
              <a:p>
                <a:pPr algn="ctr"/>
                <a:endParaRPr lang="en-US" sz="2000" b="1" dirty="0"/>
              </a:p>
              <a:p>
                <a:pPr algn="ctr"/>
                <a:endParaRPr lang="en-US" sz="2000" b="1" dirty="0"/>
              </a:p>
              <a:p>
                <a:pPr algn="ctr"/>
                <a:endParaRPr lang="en-US" sz="2000" b="1" dirty="0"/>
              </a:p>
              <a:p>
                <a:pPr algn="ctr"/>
                <a:r>
                  <a:rPr lang="en-US" sz="2000" b="1" dirty="0"/>
                  <a:t>Statistics</a:t>
                </a:r>
              </a:p>
            </p:txBody>
          </p:sp>
          <p:sp>
            <p:nvSpPr>
              <p:cNvPr id="16" name="Oval 15">
                <a:extLst>
                  <a:ext uri="{FF2B5EF4-FFF2-40B4-BE49-F238E27FC236}">
                    <a16:creationId xmlns:a16="http://schemas.microsoft.com/office/drawing/2014/main" id="{5F6A390A-FAE9-D712-E1E8-935A765AE503}"/>
                  </a:ext>
                </a:extLst>
              </p:cNvPr>
              <p:cNvSpPr/>
              <p:nvPr/>
            </p:nvSpPr>
            <p:spPr>
              <a:xfrm>
                <a:off x="6568223" y="2041452"/>
                <a:ext cx="2459396" cy="4567270"/>
              </a:xfrm>
              <a:prstGeom prst="ellipse">
                <a:avLst/>
              </a:prstGeom>
              <a:noFill/>
              <a:ln w="571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000" b="1" dirty="0"/>
              </a:p>
              <a:p>
                <a:endParaRPr lang="en-US" sz="2000" b="1" dirty="0"/>
              </a:p>
              <a:p>
                <a:endParaRPr lang="en-US" sz="2000" b="1" dirty="0"/>
              </a:p>
              <a:p>
                <a:endParaRPr lang="en-US" sz="2000" b="1" dirty="0"/>
              </a:p>
              <a:p>
                <a:r>
                  <a:rPr lang="en-US" sz="2000" b="1" dirty="0"/>
                  <a:t>			</a:t>
                </a:r>
              </a:p>
              <a:p>
                <a:pPr algn="r"/>
                <a:r>
                  <a:rPr lang="en-US" sz="2000" b="1" dirty="0"/>
                  <a:t>		Data Analytics</a:t>
                </a:r>
              </a:p>
              <a:p>
                <a:pPr algn="r"/>
                <a:endParaRPr lang="en-US" sz="2000" b="1" dirty="0"/>
              </a:p>
              <a:p>
                <a:pPr algn="r"/>
                <a:endParaRPr lang="en-US" sz="2000" b="1" dirty="0"/>
              </a:p>
              <a:p>
                <a:pPr algn="r"/>
                <a:endParaRPr lang="en-US" sz="2000" b="1" dirty="0"/>
              </a:p>
              <a:p>
                <a:pPr algn="r"/>
                <a:endParaRPr lang="en-US" sz="2000" b="1" dirty="0"/>
              </a:p>
              <a:p>
                <a:pPr algn="r"/>
                <a:endParaRPr lang="en-US" sz="2000" b="1" dirty="0"/>
              </a:p>
              <a:p>
                <a:pPr algn="r"/>
                <a:endParaRPr lang="en-US" sz="2000" b="1" dirty="0"/>
              </a:p>
              <a:p>
                <a:pPr algn="r"/>
                <a:endParaRPr lang="en-US" sz="2000" b="1" dirty="0"/>
              </a:p>
              <a:p>
                <a:pPr algn="r"/>
                <a:endParaRPr lang="en-US" sz="2000" b="1" dirty="0"/>
              </a:p>
              <a:p>
                <a:pPr algn="r"/>
                <a:endParaRPr lang="en-US" dirty="0"/>
              </a:p>
              <a:p>
                <a:endParaRPr lang="en-US" dirty="0"/>
              </a:p>
              <a:p>
                <a:endParaRPr lang="en-US" dirty="0"/>
              </a:p>
              <a:p>
                <a:endParaRPr lang="en-US" dirty="0"/>
              </a:p>
              <a:p>
                <a:endParaRPr lang="en-US" dirty="0"/>
              </a:p>
              <a:p>
                <a:endParaRPr lang="en-US" dirty="0"/>
              </a:p>
            </p:txBody>
          </p:sp>
        </p:grpSp>
        <p:sp>
          <p:nvSpPr>
            <p:cNvPr id="8" name="Oval 7">
              <a:extLst>
                <a:ext uri="{FF2B5EF4-FFF2-40B4-BE49-F238E27FC236}">
                  <a16:creationId xmlns:a16="http://schemas.microsoft.com/office/drawing/2014/main" id="{4D1E2FBA-A7DB-274D-E259-BB6A3845A6CA}"/>
                </a:ext>
              </a:extLst>
            </p:cNvPr>
            <p:cNvSpPr/>
            <p:nvPr/>
          </p:nvSpPr>
          <p:spPr>
            <a:xfrm>
              <a:off x="1723276" y="4023269"/>
              <a:ext cx="1588818" cy="496348"/>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Generative AI</a:t>
              </a:r>
              <a:endParaRPr lang="en-US" sz="1200" dirty="0"/>
            </a:p>
          </p:txBody>
        </p:sp>
      </p:grpSp>
    </p:spTree>
    <p:extLst>
      <p:ext uri="{BB962C8B-B14F-4D97-AF65-F5344CB8AC3E}">
        <p14:creationId xmlns:p14="http://schemas.microsoft.com/office/powerpoint/2010/main" val="21372324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032A73-E2DA-276F-0EF0-CAFE1C68F0CE}"/>
              </a:ext>
            </a:extLst>
          </p:cNvPr>
          <p:cNvSpPr>
            <a:spLocks noGrp="1"/>
          </p:cNvSpPr>
          <p:nvPr>
            <p:ph type="title"/>
          </p:nvPr>
        </p:nvSpPr>
        <p:spPr/>
        <p:txBody>
          <a:bodyPr/>
          <a:lstStyle/>
          <a:p>
            <a:r>
              <a:rPr lang="en-US" dirty="0"/>
              <a:t>Data Science Definitions</a:t>
            </a:r>
          </a:p>
        </p:txBody>
      </p:sp>
      <p:sp>
        <p:nvSpPr>
          <p:cNvPr id="3" name="Content Placeholder 2">
            <a:extLst>
              <a:ext uri="{FF2B5EF4-FFF2-40B4-BE49-F238E27FC236}">
                <a16:creationId xmlns:a16="http://schemas.microsoft.com/office/drawing/2014/main" id="{38929CBA-AC25-CC36-B2F3-D1CF066AE1FA}"/>
              </a:ext>
            </a:extLst>
          </p:cNvPr>
          <p:cNvSpPr>
            <a:spLocks noGrp="1"/>
          </p:cNvSpPr>
          <p:nvPr>
            <p:ph idx="1"/>
          </p:nvPr>
        </p:nvSpPr>
        <p:spPr>
          <a:xfrm>
            <a:off x="457200" y="732866"/>
            <a:ext cx="8031480" cy="3991534"/>
          </a:xfrm>
        </p:spPr>
        <p:txBody>
          <a:bodyPr>
            <a:normAutofit fontScale="40000" lnSpcReduction="20000"/>
          </a:bodyPr>
          <a:lstStyle/>
          <a:p>
            <a:pPr algn="l">
              <a:buFont typeface="Arial" panose="020B0604020202020204" pitchFamily="34" charset="0"/>
              <a:buChar char="•"/>
            </a:pPr>
            <a:r>
              <a:rPr lang="en-US" b="1" i="0" dirty="0">
                <a:effectLst/>
                <a:highlight>
                  <a:srgbClr val="FFFFFF"/>
                </a:highlight>
                <a:latin typeface="system-ui"/>
              </a:rPr>
              <a:t>Data Analytics: </a:t>
            </a:r>
            <a:r>
              <a:rPr lang="en-US" b="0" i="0" dirty="0">
                <a:effectLst/>
                <a:highlight>
                  <a:srgbClr val="FFFFFF"/>
                </a:highlight>
                <a:latin typeface="system-ui"/>
              </a:rPr>
              <a:t>Obtaining and transforming data to obtain insight and produce visualizations that aid decision-making</a:t>
            </a:r>
          </a:p>
          <a:p>
            <a:pPr algn="l">
              <a:buFont typeface="Arial" panose="020B0604020202020204" pitchFamily="34" charset="0"/>
              <a:buChar char="•"/>
            </a:pPr>
            <a:endParaRPr lang="en-US" b="0" i="0" dirty="0">
              <a:effectLst/>
              <a:highlight>
                <a:srgbClr val="FFFFFF"/>
              </a:highlight>
              <a:latin typeface="system-ui"/>
            </a:endParaRPr>
          </a:p>
          <a:p>
            <a:pPr algn="l">
              <a:buFont typeface="Arial" panose="020B0604020202020204" pitchFamily="34" charset="0"/>
              <a:buChar char="•"/>
            </a:pPr>
            <a:r>
              <a:rPr lang="en-US" b="1" i="0" dirty="0">
                <a:effectLst/>
                <a:highlight>
                  <a:srgbClr val="FFFFFF"/>
                </a:highlight>
                <a:latin typeface="system-ui"/>
              </a:rPr>
              <a:t>Artificial Intelligence: </a:t>
            </a:r>
            <a:r>
              <a:rPr lang="en-US" b="0" i="0" dirty="0">
                <a:effectLst/>
                <a:highlight>
                  <a:srgbClr val="FFFFFF"/>
                </a:highlight>
                <a:latin typeface="system-ui"/>
              </a:rPr>
              <a:t>Ability for a machine to emulate reasoning, knowledge representation, learning, language processing and decision making.</a:t>
            </a:r>
          </a:p>
          <a:p>
            <a:pPr algn="l">
              <a:buFont typeface="Arial" panose="020B0604020202020204" pitchFamily="34" charset="0"/>
              <a:buChar char="•"/>
            </a:pPr>
            <a:endParaRPr lang="en-US" b="0" i="0" dirty="0">
              <a:effectLst/>
              <a:highlight>
                <a:srgbClr val="FFFFFF"/>
              </a:highlight>
              <a:latin typeface="system-ui"/>
            </a:endParaRPr>
          </a:p>
          <a:p>
            <a:pPr algn="l">
              <a:buFont typeface="Arial" panose="020B0604020202020204" pitchFamily="34" charset="0"/>
              <a:buChar char="•"/>
            </a:pPr>
            <a:r>
              <a:rPr lang="en-US" b="1" i="0" dirty="0">
                <a:effectLst/>
                <a:highlight>
                  <a:srgbClr val="FFFFFF"/>
                </a:highlight>
                <a:latin typeface="system-ui"/>
              </a:rPr>
              <a:t>Machine Learning: </a:t>
            </a:r>
            <a:r>
              <a:rPr lang="en-US" b="0" i="0" dirty="0">
                <a:effectLst/>
                <a:highlight>
                  <a:srgbClr val="FFFFFF"/>
                </a:highlight>
                <a:latin typeface="system-ui"/>
              </a:rPr>
              <a:t>(part of AI) machine is taught to learn and understand data to make decisions without explicitly being programmed to do so.</a:t>
            </a:r>
          </a:p>
          <a:p>
            <a:pPr algn="l">
              <a:buFont typeface="Arial" panose="020B0604020202020204" pitchFamily="34" charset="0"/>
              <a:buChar char="•"/>
            </a:pPr>
            <a:endParaRPr lang="en-US" b="0" i="0" dirty="0">
              <a:effectLst/>
              <a:highlight>
                <a:srgbClr val="FFFFFF"/>
              </a:highlight>
              <a:latin typeface="system-ui"/>
            </a:endParaRPr>
          </a:p>
          <a:p>
            <a:pPr algn="l">
              <a:buFont typeface="Arial" panose="020B0604020202020204" pitchFamily="34" charset="0"/>
              <a:buChar char="•"/>
            </a:pPr>
            <a:r>
              <a:rPr lang="en-US" b="1" i="0" dirty="0">
                <a:effectLst/>
                <a:highlight>
                  <a:srgbClr val="FFFFFF"/>
                </a:highlight>
                <a:latin typeface="system-ui"/>
              </a:rPr>
              <a:t>Big Data: </a:t>
            </a:r>
            <a:r>
              <a:rPr lang="en-US" b="0" i="0" dirty="0">
                <a:effectLst/>
                <a:highlight>
                  <a:srgbClr val="FFFFFF"/>
                </a:highlight>
                <a:latin typeface="system-ui"/>
              </a:rPr>
              <a:t>Large volumes of data that are too large or complex to be dealt by traditional analysis and processing methods.</a:t>
            </a:r>
          </a:p>
          <a:p>
            <a:pPr algn="l">
              <a:buFont typeface="Arial" panose="020B0604020202020204" pitchFamily="34" charset="0"/>
              <a:buChar char="•"/>
            </a:pPr>
            <a:endParaRPr lang="en-US" b="0" i="0" dirty="0">
              <a:effectLst/>
              <a:highlight>
                <a:srgbClr val="FFFFFF"/>
              </a:highlight>
              <a:latin typeface="system-ui"/>
            </a:endParaRPr>
          </a:p>
          <a:p>
            <a:pPr algn="l">
              <a:buFont typeface="Arial" panose="020B0604020202020204" pitchFamily="34" charset="0"/>
              <a:buChar char="•"/>
            </a:pPr>
            <a:r>
              <a:rPr lang="en-US" b="1" i="0" dirty="0">
                <a:effectLst/>
                <a:highlight>
                  <a:srgbClr val="FFFFFF"/>
                </a:highlight>
                <a:latin typeface="system-ui"/>
              </a:rPr>
              <a:t>AI Algorithm: </a:t>
            </a:r>
            <a:r>
              <a:rPr lang="en-US" b="0" i="0" dirty="0">
                <a:effectLst/>
                <a:highlight>
                  <a:srgbClr val="FFFFFF"/>
                </a:highlight>
                <a:latin typeface="system-ui"/>
              </a:rPr>
              <a:t>Computer code/instructions/steps that simulate logic.</a:t>
            </a:r>
          </a:p>
          <a:p>
            <a:pPr algn="l">
              <a:buFont typeface="Arial" panose="020B0604020202020204" pitchFamily="34" charset="0"/>
              <a:buChar char="•"/>
            </a:pPr>
            <a:endParaRPr lang="en-US" b="0" i="0" dirty="0">
              <a:effectLst/>
              <a:highlight>
                <a:srgbClr val="FFFFFF"/>
              </a:highlight>
              <a:latin typeface="system-ui"/>
            </a:endParaRPr>
          </a:p>
          <a:p>
            <a:pPr algn="l">
              <a:buFont typeface="Arial" panose="020B0604020202020204" pitchFamily="34" charset="0"/>
              <a:buChar char="•"/>
            </a:pPr>
            <a:r>
              <a:rPr lang="en-US" b="1" i="0" dirty="0">
                <a:effectLst/>
                <a:highlight>
                  <a:srgbClr val="FFFFFF"/>
                </a:highlight>
                <a:latin typeface="system-ui"/>
              </a:rPr>
              <a:t>Generative AI: </a:t>
            </a:r>
            <a:r>
              <a:rPr lang="en-US" b="0" i="0" dirty="0">
                <a:effectLst/>
                <a:highlight>
                  <a:srgbClr val="FFFFFF"/>
                </a:highlight>
                <a:latin typeface="system-ui"/>
              </a:rPr>
              <a:t>Tools that accept a prompt as input to generate human-like output (e.g., text, images, video, sound, etc.)</a:t>
            </a:r>
          </a:p>
          <a:p>
            <a:pPr algn="l">
              <a:buFont typeface="Arial" panose="020B0604020202020204" pitchFamily="34" charset="0"/>
              <a:buChar char="•"/>
            </a:pPr>
            <a:endParaRPr lang="en-US" b="0" i="0" dirty="0">
              <a:effectLst/>
              <a:highlight>
                <a:srgbClr val="FFFFFF"/>
              </a:highlight>
              <a:latin typeface="system-ui"/>
            </a:endParaRPr>
          </a:p>
          <a:p>
            <a:pPr algn="l">
              <a:buFont typeface="Arial" panose="020B0604020202020204" pitchFamily="34" charset="0"/>
              <a:buChar char="•"/>
            </a:pPr>
            <a:r>
              <a:rPr lang="en-US" b="1" i="0" dirty="0">
                <a:effectLst/>
                <a:highlight>
                  <a:srgbClr val="FFFFFF"/>
                </a:highlight>
                <a:latin typeface="system-ui"/>
              </a:rPr>
              <a:t>Data Science: </a:t>
            </a:r>
            <a:r>
              <a:rPr lang="en-US" b="0" i="0" dirty="0">
                <a:effectLst/>
                <a:highlight>
                  <a:srgbClr val="FFFFFF"/>
                </a:highlight>
                <a:latin typeface="system-ui"/>
              </a:rPr>
              <a:t>Unification of all the above (and more) to analyze and obtain insights from data.</a:t>
            </a:r>
          </a:p>
          <a:p>
            <a:pPr algn="l">
              <a:buFont typeface="Arial" panose="020B0604020202020204" pitchFamily="34" charset="0"/>
              <a:buChar char="•"/>
            </a:pPr>
            <a:endParaRPr lang="en-US" b="0" i="0" dirty="0">
              <a:effectLst/>
              <a:highlight>
                <a:srgbClr val="FFFFFF"/>
              </a:highlight>
              <a:latin typeface="system-ui"/>
            </a:endParaRPr>
          </a:p>
          <a:p>
            <a:pPr algn="l">
              <a:buFont typeface="Arial" panose="020B0604020202020204" pitchFamily="34" charset="0"/>
              <a:buChar char="•"/>
            </a:pPr>
            <a:r>
              <a:rPr lang="en-US" b="1" i="0" dirty="0">
                <a:effectLst/>
                <a:highlight>
                  <a:srgbClr val="FFFFFF"/>
                </a:highlight>
                <a:latin typeface="system-ui"/>
              </a:rPr>
              <a:t>Emerging Technologies: </a:t>
            </a:r>
            <a:r>
              <a:rPr lang="en-US" b="0" i="0" dirty="0">
                <a:effectLst/>
                <a:highlight>
                  <a:srgbClr val="FFFFFF"/>
                </a:highlight>
                <a:latin typeface="system-ui"/>
              </a:rPr>
              <a:t>Emerging Technologies per </a:t>
            </a:r>
            <a:r>
              <a:rPr lang="en-US" b="0" i="0" u="none" strike="noStrike" dirty="0">
                <a:effectLst/>
                <a:highlight>
                  <a:srgbClr val="FFFFFF"/>
                </a:highlight>
                <a:latin typeface="system-ui"/>
                <a:hlinkClick r:id="rId3"/>
              </a:rPr>
              <a:t>S.1605 - National Defense Authorization Act for Fiscal Year 2022, 117th Congress (2021-2022), Public Law 81</a:t>
            </a:r>
            <a:r>
              <a:rPr lang="en-US" b="0" i="0" dirty="0">
                <a:effectLst/>
                <a:highlight>
                  <a:srgbClr val="FFFFFF"/>
                </a:highlight>
                <a:latin typeface="system-ui"/>
              </a:rPr>
              <a:t>:</a:t>
            </a:r>
          </a:p>
          <a:p>
            <a:pPr lvl="1">
              <a:buFont typeface="Arial" panose="020B0604020202020204" pitchFamily="34" charset="0"/>
              <a:buChar char="•"/>
            </a:pPr>
            <a:r>
              <a:rPr lang="en-US" b="0" i="1" dirty="0">
                <a:effectLst/>
                <a:highlight>
                  <a:srgbClr val="FFFFFF"/>
                </a:highlight>
                <a:latin typeface="system-ui"/>
              </a:rPr>
              <a:t>“The term emerging technology means technology jointly determined to be in an emerging phase of development by the Secretary of Defense and the Director of National Intelligence, including quantum information science and technology, data analytics, artificial intelligence, autonomous technology, advanced materials, software, high performance computing, robotics, directed energy, </a:t>
            </a:r>
            <a:r>
              <a:rPr lang="en-US" b="0" i="1" dirty="0" err="1">
                <a:effectLst/>
                <a:highlight>
                  <a:srgbClr val="FFFFFF"/>
                </a:highlight>
                <a:latin typeface="system-ui"/>
              </a:rPr>
              <a:t>hypersonics</a:t>
            </a:r>
            <a:r>
              <a:rPr lang="en-US" b="0" i="1" dirty="0">
                <a:effectLst/>
                <a:highlight>
                  <a:srgbClr val="FFFFFF"/>
                </a:highlight>
                <a:latin typeface="system-ui"/>
              </a:rPr>
              <a:t>, biotechnology, medical technologies, and such other technology as may be jointly identified by the Secretary and the Director.”</a:t>
            </a:r>
            <a:endParaRPr lang="en-US" b="0" i="0" dirty="0">
              <a:effectLst/>
              <a:highlight>
                <a:srgbClr val="FFFFFF"/>
              </a:highlight>
              <a:latin typeface="system-ui"/>
            </a:endParaRPr>
          </a:p>
          <a:p>
            <a:pPr algn="l">
              <a:buFont typeface="Arial" panose="020B0604020202020204" pitchFamily="34" charset="0"/>
              <a:buChar char="•"/>
            </a:pPr>
            <a:endParaRPr lang="en-US" b="0" i="0" dirty="0">
              <a:effectLst/>
              <a:highlight>
                <a:srgbClr val="FFFFFF"/>
              </a:highlight>
              <a:latin typeface="system-ui"/>
            </a:endParaRPr>
          </a:p>
          <a:p>
            <a:pPr algn="l">
              <a:buFont typeface="Arial" panose="020B0604020202020204" pitchFamily="34" charset="0"/>
              <a:buChar char="•"/>
            </a:pPr>
            <a:r>
              <a:rPr lang="en-US" b="1" i="0" dirty="0">
                <a:effectLst/>
                <a:highlight>
                  <a:srgbClr val="FFFFFF"/>
                </a:highlight>
                <a:latin typeface="system-ui"/>
              </a:rPr>
              <a:t>Subject Matter: </a:t>
            </a:r>
            <a:r>
              <a:rPr lang="en-US" b="0" i="0" dirty="0">
                <a:effectLst/>
                <a:highlight>
                  <a:srgbClr val="FFFFFF"/>
                </a:highlight>
                <a:latin typeface="system-ui"/>
              </a:rPr>
              <a:t>Topic for which emerging technologies is being applied (e.g., health, cybersecurity, transportation, etc.).</a:t>
            </a:r>
            <a:endParaRPr lang="en-US" dirty="0"/>
          </a:p>
        </p:txBody>
      </p:sp>
    </p:spTree>
    <p:extLst>
      <p:ext uri="{BB962C8B-B14F-4D97-AF65-F5344CB8AC3E}">
        <p14:creationId xmlns:p14="http://schemas.microsoft.com/office/powerpoint/2010/main" val="29366523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F3E3403-5F06-51E0-C52F-93A0B24B33B5}"/>
              </a:ext>
            </a:extLst>
          </p:cNvPr>
          <p:cNvSpPr/>
          <p:nvPr/>
        </p:nvSpPr>
        <p:spPr>
          <a:xfrm>
            <a:off x="8625" y="0"/>
            <a:ext cx="8543703" cy="824753"/>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 name="Content Placeholder 2">
            <a:extLst>
              <a:ext uri="{FF2B5EF4-FFF2-40B4-BE49-F238E27FC236}">
                <a16:creationId xmlns:a16="http://schemas.microsoft.com/office/drawing/2014/main" id="{7C1669A7-E96F-16A4-40E3-C1F34F065A2D}"/>
              </a:ext>
            </a:extLst>
          </p:cNvPr>
          <p:cNvSpPr>
            <a:spLocks noGrp="1"/>
          </p:cNvSpPr>
          <p:nvPr>
            <p:ph idx="1"/>
          </p:nvPr>
        </p:nvSpPr>
        <p:spPr>
          <a:xfrm>
            <a:off x="188259" y="1249030"/>
            <a:ext cx="3047701" cy="3751729"/>
          </a:xfrm>
        </p:spPr>
        <p:txBody>
          <a:bodyPr>
            <a:normAutofit fontScale="77500" lnSpcReduction="20000"/>
          </a:bodyPr>
          <a:lstStyle/>
          <a:p>
            <a:pPr algn="l"/>
            <a:r>
              <a:rPr lang="en-US" dirty="0">
                <a:solidFill>
                  <a:srgbClr val="000000"/>
                </a:solidFill>
                <a:latin typeface="Helvetica Neue"/>
              </a:rPr>
              <a:t>Example Data Science Jargon:</a:t>
            </a:r>
          </a:p>
          <a:p>
            <a:pPr lvl="1"/>
            <a:r>
              <a:rPr lang="en-US" dirty="0">
                <a:solidFill>
                  <a:srgbClr val="000000"/>
                </a:solidFill>
                <a:latin typeface="Helvetica Neue"/>
              </a:rPr>
              <a:t>Data cleaning</a:t>
            </a:r>
          </a:p>
          <a:p>
            <a:pPr lvl="1"/>
            <a:r>
              <a:rPr lang="en-US" b="0" i="0" dirty="0">
                <a:solidFill>
                  <a:srgbClr val="000000"/>
                </a:solidFill>
                <a:effectLst/>
                <a:latin typeface="Helvetica Neue"/>
              </a:rPr>
              <a:t>Data preparation</a:t>
            </a:r>
          </a:p>
          <a:p>
            <a:pPr lvl="1"/>
            <a:r>
              <a:rPr lang="en-US" dirty="0">
                <a:solidFill>
                  <a:srgbClr val="000000"/>
                </a:solidFill>
                <a:latin typeface="Helvetica Neue"/>
              </a:rPr>
              <a:t>Data wrangling</a:t>
            </a:r>
          </a:p>
          <a:p>
            <a:pPr lvl="1"/>
            <a:r>
              <a:rPr lang="en-US" b="0" i="0" dirty="0">
                <a:solidFill>
                  <a:srgbClr val="000000"/>
                </a:solidFill>
                <a:effectLst/>
                <a:latin typeface="Helvetica Neue"/>
              </a:rPr>
              <a:t>Data transformation</a:t>
            </a:r>
          </a:p>
          <a:p>
            <a:pPr lvl="1"/>
            <a:r>
              <a:rPr lang="en-US" b="0" i="0" dirty="0">
                <a:solidFill>
                  <a:srgbClr val="000000"/>
                </a:solidFill>
                <a:effectLst/>
                <a:latin typeface="Helvetica Neue"/>
              </a:rPr>
              <a:t>Data augmentation</a:t>
            </a:r>
          </a:p>
          <a:p>
            <a:pPr lvl="1"/>
            <a:r>
              <a:rPr lang="en-US" b="0" i="0" dirty="0">
                <a:solidFill>
                  <a:srgbClr val="000000"/>
                </a:solidFill>
                <a:effectLst/>
                <a:latin typeface="Helvetica Neue"/>
              </a:rPr>
              <a:t>Data pipeline</a:t>
            </a:r>
          </a:p>
          <a:p>
            <a:pPr lvl="1"/>
            <a:r>
              <a:rPr lang="en-US" dirty="0">
                <a:solidFill>
                  <a:srgbClr val="000000"/>
                </a:solidFill>
                <a:latin typeface="Helvetica Neue"/>
              </a:rPr>
              <a:t>Exploratory Data Analysis</a:t>
            </a:r>
          </a:p>
          <a:p>
            <a:pPr lvl="1"/>
            <a:r>
              <a:rPr lang="en-US" b="0" i="0" dirty="0">
                <a:solidFill>
                  <a:srgbClr val="000000"/>
                </a:solidFill>
                <a:effectLst/>
                <a:latin typeface="Helvetica Neue"/>
              </a:rPr>
              <a:t>AI and ML</a:t>
            </a:r>
          </a:p>
          <a:p>
            <a:pPr lvl="1"/>
            <a:endParaRPr lang="en-US" b="0" i="0" dirty="0">
              <a:solidFill>
                <a:srgbClr val="000000"/>
              </a:solidFill>
              <a:effectLst/>
              <a:latin typeface="Helvetica Neue"/>
            </a:endParaRPr>
          </a:p>
          <a:p>
            <a:pPr marL="0" indent="0">
              <a:buNone/>
            </a:pPr>
            <a:endParaRPr lang="en-US" b="0" i="0" dirty="0">
              <a:solidFill>
                <a:srgbClr val="000000"/>
              </a:solidFill>
              <a:effectLst/>
              <a:latin typeface="Helvetica Neue"/>
            </a:endParaRPr>
          </a:p>
          <a:p>
            <a:endParaRPr lang="en-US" dirty="0"/>
          </a:p>
        </p:txBody>
      </p:sp>
      <p:sp>
        <p:nvSpPr>
          <p:cNvPr id="3" name="Title 1">
            <a:extLst>
              <a:ext uri="{FF2B5EF4-FFF2-40B4-BE49-F238E27FC236}">
                <a16:creationId xmlns:a16="http://schemas.microsoft.com/office/drawing/2014/main" id="{A55F813C-BE3D-B647-0F6D-D8F11BD50A92}"/>
              </a:ext>
            </a:extLst>
          </p:cNvPr>
          <p:cNvSpPr>
            <a:spLocks noGrp="1"/>
          </p:cNvSpPr>
          <p:nvPr>
            <p:ph type="title"/>
          </p:nvPr>
        </p:nvSpPr>
        <p:spPr>
          <a:xfrm>
            <a:off x="188259" y="146626"/>
            <a:ext cx="3906055" cy="751440"/>
          </a:xfrm>
        </p:spPr>
        <p:txBody>
          <a:bodyPr/>
          <a:lstStyle/>
          <a:p>
            <a:r>
              <a:rPr lang="en-US" dirty="0"/>
              <a:t>Data Science Process</a:t>
            </a:r>
          </a:p>
        </p:txBody>
      </p:sp>
      <p:sp>
        <p:nvSpPr>
          <p:cNvPr id="21" name="Content Placeholder 2">
            <a:extLst>
              <a:ext uri="{FF2B5EF4-FFF2-40B4-BE49-F238E27FC236}">
                <a16:creationId xmlns:a16="http://schemas.microsoft.com/office/drawing/2014/main" id="{6CAB29FB-A267-B343-53A2-269AF5FE6598}"/>
              </a:ext>
            </a:extLst>
          </p:cNvPr>
          <p:cNvSpPr txBox="1">
            <a:spLocks/>
          </p:cNvSpPr>
          <p:nvPr/>
        </p:nvSpPr>
        <p:spPr>
          <a:xfrm>
            <a:off x="7152498" y="2442428"/>
            <a:ext cx="1630822" cy="1704567"/>
          </a:xfrm>
          <a:prstGeom prst="rect">
            <a:avLst/>
          </a:prstGeom>
        </p:spPr>
        <p:txBody>
          <a:bodyPr vert="horz" lIns="91440" tIns="45720" rIns="91440" bIns="45720" rtlCol="0">
            <a:normAutofit fontScale="62500" lnSpcReduction="20000"/>
          </a:bodyPr>
          <a:lstStyle>
            <a:lvl1pPr marL="342900" indent="-342900" algn="l" defTabSz="457200" rtl="0" eaLnBrk="1" latinLnBrk="0" hangingPunct="1">
              <a:spcBef>
                <a:spcPct val="20000"/>
              </a:spcBef>
              <a:buFont typeface="Arial"/>
              <a:buChar char="•"/>
              <a:defRPr sz="28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0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18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18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b="1" dirty="0"/>
              <a:t>Iterative process </a:t>
            </a:r>
          </a:p>
          <a:p>
            <a:pPr marL="0" indent="0">
              <a:buFont typeface="Arial"/>
              <a:buNone/>
            </a:pPr>
            <a:r>
              <a:rPr lang="en-US" dirty="0"/>
              <a:t>Outputs in any one step may result in revising a previous step</a:t>
            </a:r>
          </a:p>
        </p:txBody>
      </p:sp>
      <p:grpSp>
        <p:nvGrpSpPr>
          <p:cNvPr id="3087" name="Group 3086">
            <a:extLst>
              <a:ext uri="{FF2B5EF4-FFF2-40B4-BE49-F238E27FC236}">
                <a16:creationId xmlns:a16="http://schemas.microsoft.com/office/drawing/2014/main" id="{5C792197-8D91-5B30-9C66-31D5D5D9059A}"/>
              </a:ext>
            </a:extLst>
          </p:cNvPr>
          <p:cNvGrpSpPr/>
          <p:nvPr/>
        </p:nvGrpSpPr>
        <p:grpSpPr>
          <a:xfrm>
            <a:off x="3903569" y="126405"/>
            <a:ext cx="2857504" cy="4854110"/>
            <a:chOff x="3903569" y="90845"/>
            <a:chExt cx="2857504" cy="4854110"/>
          </a:xfrm>
        </p:grpSpPr>
        <p:sp>
          <p:nvSpPr>
            <p:cNvPr id="8" name="Arrow: Down 7">
              <a:extLst>
                <a:ext uri="{FF2B5EF4-FFF2-40B4-BE49-F238E27FC236}">
                  <a16:creationId xmlns:a16="http://schemas.microsoft.com/office/drawing/2014/main" id="{CAD38AF2-333C-7FF6-4C78-BBB564C8CEE5}"/>
                </a:ext>
              </a:extLst>
            </p:cNvPr>
            <p:cNvSpPr/>
            <p:nvPr/>
          </p:nvSpPr>
          <p:spPr>
            <a:xfrm>
              <a:off x="5218169" y="512427"/>
              <a:ext cx="221954" cy="286917"/>
            </a:xfrm>
            <a:prstGeom prst="downArrow">
              <a:avLst>
                <a:gd name="adj1" fmla="val 50000"/>
                <a:gd name="adj2" fmla="val 51565"/>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sp>
          <p:nvSpPr>
            <p:cNvPr id="34" name="Arrow: Down 33">
              <a:extLst>
                <a:ext uri="{FF2B5EF4-FFF2-40B4-BE49-F238E27FC236}">
                  <a16:creationId xmlns:a16="http://schemas.microsoft.com/office/drawing/2014/main" id="{C69E61F3-88CD-9AD2-B1D9-FA2173C2B4DF}"/>
                </a:ext>
              </a:extLst>
            </p:cNvPr>
            <p:cNvSpPr/>
            <p:nvPr/>
          </p:nvSpPr>
          <p:spPr>
            <a:xfrm>
              <a:off x="5224519" y="1092438"/>
              <a:ext cx="221954" cy="286917"/>
            </a:xfrm>
            <a:prstGeom prst="downArrow">
              <a:avLst>
                <a:gd name="adj1" fmla="val 50000"/>
                <a:gd name="adj2" fmla="val 51565"/>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sp>
          <p:nvSpPr>
            <p:cNvPr id="3081" name="Arrow: Down 3080">
              <a:extLst>
                <a:ext uri="{FF2B5EF4-FFF2-40B4-BE49-F238E27FC236}">
                  <a16:creationId xmlns:a16="http://schemas.microsoft.com/office/drawing/2014/main" id="{C400A773-2957-01A1-9379-E837407E0526}"/>
                </a:ext>
              </a:extLst>
            </p:cNvPr>
            <p:cNvSpPr/>
            <p:nvPr/>
          </p:nvSpPr>
          <p:spPr>
            <a:xfrm>
              <a:off x="5208722" y="2049382"/>
              <a:ext cx="221954" cy="286917"/>
            </a:xfrm>
            <a:prstGeom prst="downArrow">
              <a:avLst>
                <a:gd name="adj1" fmla="val 50000"/>
                <a:gd name="adj2" fmla="val 51565"/>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sp>
          <p:nvSpPr>
            <p:cNvPr id="3082" name="Arrow: Down 3081">
              <a:extLst>
                <a:ext uri="{FF2B5EF4-FFF2-40B4-BE49-F238E27FC236}">
                  <a16:creationId xmlns:a16="http://schemas.microsoft.com/office/drawing/2014/main" id="{92EE8138-F216-9D2A-9179-D9F2828111D1}"/>
                </a:ext>
              </a:extLst>
            </p:cNvPr>
            <p:cNvSpPr/>
            <p:nvPr/>
          </p:nvSpPr>
          <p:spPr>
            <a:xfrm>
              <a:off x="5208722" y="2844277"/>
              <a:ext cx="221954" cy="286917"/>
            </a:xfrm>
            <a:prstGeom prst="downArrow">
              <a:avLst>
                <a:gd name="adj1" fmla="val 50000"/>
                <a:gd name="adj2" fmla="val 51565"/>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sp>
          <p:nvSpPr>
            <p:cNvPr id="3083" name="Arrow: Down 3082">
              <a:extLst>
                <a:ext uri="{FF2B5EF4-FFF2-40B4-BE49-F238E27FC236}">
                  <a16:creationId xmlns:a16="http://schemas.microsoft.com/office/drawing/2014/main" id="{3FAFB7BD-2D2D-CBF7-2DB2-B2CA56DE21EE}"/>
                </a:ext>
              </a:extLst>
            </p:cNvPr>
            <p:cNvSpPr/>
            <p:nvPr/>
          </p:nvSpPr>
          <p:spPr>
            <a:xfrm>
              <a:off x="5208722" y="3565082"/>
              <a:ext cx="221954" cy="286917"/>
            </a:xfrm>
            <a:prstGeom prst="downArrow">
              <a:avLst>
                <a:gd name="adj1" fmla="val 50000"/>
                <a:gd name="adj2" fmla="val 51565"/>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sp>
          <p:nvSpPr>
            <p:cNvPr id="3084" name="Arrow: Down 3083">
              <a:extLst>
                <a:ext uri="{FF2B5EF4-FFF2-40B4-BE49-F238E27FC236}">
                  <a16:creationId xmlns:a16="http://schemas.microsoft.com/office/drawing/2014/main" id="{E0774229-E8D4-1A04-81F5-860DA9787F75}"/>
                </a:ext>
              </a:extLst>
            </p:cNvPr>
            <p:cNvSpPr/>
            <p:nvPr/>
          </p:nvSpPr>
          <p:spPr>
            <a:xfrm>
              <a:off x="5203642" y="4146995"/>
              <a:ext cx="221954" cy="286917"/>
            </a:xfrm>
            <a:prstGeom prst="downArrow">
              <a:avLst>
                <a:gd name="adj1" fmla="val 50000"/>
                <a:gd name="adj2" fmla="val 51565"/>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sp>
          <p:nvSpPr>
            <p:cNvPr id="9" name="Rectangle 8">
              <a:extLst>
                <a:ext uri="{FF2B5EF4-FFF2-40B4-BE49-F238E27FC236}">
                  <a16:creationId xmlns:a16="http://schemas.microsoft.com/office/drawing/2014/main" id="{5EF9660C-3ED4-4724-C1E9-5A8EB3A05522}"/>
                </a:ext>
              </a:extLst>
            </p:cNvPr>
            <p:cNvSpPr/>
            <p:nvPr/>
          </p:nvSpPr>
          <p:spPr>
            <a:xfrm>
              <a:off x="3922618" y="90845"/>
              <a:ext cx="2838454" cy="4800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7000"/>
                </a:lnSpc>
                <a:spcAft>
                  <a:spcPts val="800"/>
                </a:spcAft>
              </a:pPr>
              <a:r>
                <a:rPr lang="en-US" sz="1400" dirty="0"/>
                <a:t>Define scope and formulate question to the problem</a:t>
              </a:r>
              <a:endParaRPr lang="en-US" sz="1400" dirty="0">
                <a:effectLst/>
                <a:ea typeface="Calibri" panose="020F0502020204030204" pitchFamily="34" charset="0"/>
                <a:cs typeface="Times New Roman" panose="02020603050405020304" pitchFamily="18" charset="0"/>
              </a:endParaRPr>
            </a:p>
          </p:txBody>
        </p:sp>
        <p:sp>
          <p:nvSpPr>
            <p:cNvPr id="10" name="Rectangle 9">
              <a:extLst>
                <a:ext uri="{FF2B5EF4-FFF2-40B4-BE49-F238E27FC236}">
                  <a16:creationId xmlns:a16="http://schemas.microsoft.com/office/drawing/2014/main" id="{BDA8B9E4-2AEC-BD7E-1B24-C2C36C07A063}"/>
                </a:ext>
              </a:extLst>
            </p:cNvPr>
            <p:cNvSpPr/>
            <p:nvPr/>
          </p:nvSpPr>
          <p:spPr>
            <a:xfrm>
              <a:off x="3909919" y="2366397"/>
              <a:ext cx="2838454" cy="5068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algn="ctr">
                <a:lnSpc>
                  <a:spcPct val="107000"/>
                </a:lnSpc>
                <a:spcBef>
                  <a:spcPts val="0"/>
                </a:spcBef>
                <a:spcAft>
                  <a:spcPts val="800"/>
                </a:spcAft>
              </a:pPr>
              <a:r>
                <a:rPr lang="en-US" sz="1400" kern="1200" dirty="0">
                  <a:solidFill>
                    <a:srgbClr val="FFFFFF"/>
                  </a:solidFill>
                  <a:effectLst/>
                  <a:ea typeface="Calibri" panose="020F0502020204030204" pitchFamily="34" charset="0"/>
                  <a:cs typeface="Times New Roman" panose="02020603050405020304" pitchFamily="18" charset="0"/>
                </a:rPr>
                <a:t>Data transformation, derived </a:t>
              </a:r>
              <a:r>
                <a:rPr lang="en-US" sz="1400" dirty="0">
                  <a:solidFill>
                    <a:srgbClr val="FFFFFF"/>
                  </a:solidFill>
                  <a:ea typeface="Calibri" panose="020F0502020204030204" pitchFamily="34" charset="0"/>
                  <a:cs typeface="Times New Roman" panose="02020603050405020304" pitchFamily="18" charset="0"/>
                </a:rPr>
                <a:t>features, NLP</a:t>
              </a:r>
              <a:endParaRPr lang="en-US" sz="1400" kern="1200" dirty="0">
                <a:solidFill>
                  <a:srgbClr val="FFFFFF"/>
                </a:solidFill>
                <a:effectLst/>
                <a:ea typeface="Calibri" panose="020F0502020204030204" pitchFamily="34" charset="0"/>
                <a:cs typeface="Times New Roman" panose="02020603050405020304" pitchFamily="18" charset="0"/>
              </a:endParaRPr>
            </a:p>
          </p:txBody>
        </p:sp>
        <p:sp>
          <p:nvSpPr>
            <p:cNvPr id="11" name="Rectangle 10">
              <a:extLst>
                <a:ext uri="{FF2B5EF4-FFF2-40B4-BE49-F238E27FC236}">
                  <a16:creationId xmlns:a16="http://schemas.microsoft.com/office/drawing/2014/main" id="{C2121C40-36FF-C89E-771C-DDBA11EC310E}"/>
                </a:ext>
              </a:extLst>
            </p:cNvPr>
            <p:cNvSpPr/>
            <p:nvPr/>
          </p:nvSpPr>
          <p:spPr>
            <a:xfrm>
              <a:off x="3916269" y="3156742"/>
              <a:ext cx="2838454" cy="4535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algn="ctr">
                <a:lnSpc>
                  <a:spcPct val="107000"/>
                </a:lnSpc>
                <a:spcBef>
                  <a:spcPts val="0"/>
                </a:spcBef>
                <a:spcAft>
                  <a:spcPts val="800"/>
                </a:spcAft>
              </a:pPr>
              <a:r>
                <a:rPr lang="en-US" sz="1400" kern="1200" dirty="0">
                  <a:solidFill>
                    <a:srgbClr val="FFFFFF"/>
                  </a:solidFill>
                  <a:effectLst/>
                  <a:ea typeface="Calibri" panose="020F0502020204030204" pitchFamily="34" charset="0"/>
                  <a:cs typeface="Times New Roman" panose="02020603050405020304" pitchFamily="18" charset="0"/>
                </a:rPr>
                <a:t>Exploratory Data Analysis and </a:t>
              </a:r>
              <a:r>
                <a:rPr lang="en-US" sz="1400" dirty="0">
                  <a:solidFill>
                    <a:srgbClr val="FFFFFF"/>
                  </a:solidFill>
                  <a:ea typeface="Calibri" panose="020F0502020204030204" pitchFamily="34" charset="0"/>
                  <a:cs typeface="Times New Roman" panose="02020603050405020304" pitchFamily="18" charset="0"/>
                </a:rPr>
                <a:t>    </a:t>
              </a:r>
              <a:r>
                <a:rPr lang="en-US" sz="1400" kern="1200" dirty="0">
                  <a:solidFill>
                    <a:srgbClr val="FFFFFF"/>
                  </a:solidFill>
                  <a:effectLst/>
                  <a:ea typeface="Calibri" panose="020F0502020204030204" pitchFamily="34" charset="0"/>
                  <a:cs typeface="Times New Roman" panose="02020603050405020304" pitchFamily="18" charset="0"/>
                </a:rPr>
                <a:t>Data Visualization</a:t>
              </a:r>
            </a:p>
          </p:txBody>
        </p:sp>
        <p:sp>
          <p:nvSpPr>
            <p:cNvPr id="12" name="Rectangle 11">
              <a:extLst>
                <a:ext uri="{FF2B5EF4-FFF2-40B4-BE49-F238E27FC236}">
                  <a16:creationId xmlns:a16="http://schemas.microsoft.com/office/drawing/2014/main" id="{F3968B89-F0B3-B283-8DE3-017899DF1D4A}"/>
                </a:ext>
              </a:extLst>
            </p:cNvPr>
            <p:cNvSpPr/>
            <p:nvPr/>
          </p:nvSpPr>
          <p:spPr>
            <a:xfrm>
              <a:off x="3903569" y="3889065"/>
              <a:ext cx="2838454" cy="2891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algn="ctr">
                <a:lnSpc>
                  <a:spcPct val="107000"/>
                </a:lnSpc>
                <a:spcBef>
                  <a:spcPts val="0"/>
                </a:spcBef>
                <a:spcAft>
                  <a:spcPts val="800"/>
                </a:spcAft>
              </a:pPr>
              <a:r>
                <a:rPr lang="en-US" sz="1400" kern="1200" dirty="0">
                  <a:solidFill>
                    <a:srgbClr val="FFFFFF"/>
                  </a:solidFill>
                  <a:effectLst/>
                  <a:ea typeface="Calibri" panose="020F0502020204030204" pitchFamily="34" charset="0"/>
                  <a:cs typeface="Times New Roman" panose="02020603050405020304" pitchFamily="18" charset="0"/>
                </a:rPr>
                <a:t>Apply AI/ML</a:t>
              </a:r>
            </a:p>
          </p:txBody>
        </p:sp>
        <p:sp>
          <p:nvSpPr>
            <p:cNvPr id="13" name="Rectangle 12">
              <a:extLst>
                <a:ext uri="{FF2B5EF4-FFF2-40B4-BE49-F238E27FC236}">
                  <a16:creationId xmlns:a16="http://schemas.microsoft.com/office/drawing/2014/main" id="{6CB052C6-EE21-6060-09D4-0F34710EE728}"/>
                </a:ext>
              </a:extLst>
            </p:cNvPr>
            <p:cNvSpPr/>
            <p:nvPr/>
          </p:nvSpPr>
          <p:spPr>
            <a:xfrm>
              <a:off x="3903569" y="4458180"/>
              <a:ext cx="2838454" cy="4867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algn="ctr">
                <a:lnSpc>
                  <a:spcPct val="107000"/>
                </a:lnSpc>
                <a:spcBef>
                  <a:spcPts val="0"/>
                </a:spcBef>
                <a:spcAft>
                  <a:spcPts val="800"/>
                </a:spcAft>
              </a:pPr>
              <a:r>
                <a:rPr lang="en-US" sz="1400" kern="1200" dirty="0">
                  <a:solidFill>
                    <a:srgbClr val="FFFFFF"/>
                  </a:solidFill>
                  <a:effectLst/>
                  <a:ea typeface="Calibri" panose="020F0502020204030204" pitchFamily="34" charset="0"/>
                  <a:cs typeface="Times New Roman" panose="02020603050405020304" pitchFamily="18" charset="0"/>
                </a:rPr>
                <a:t>Dat</a:t>
              </a:r>
              <a:r>
                <a:rPr lang="en-US" sz="1400" dirty="0">
                  <a:solidFill>
                    <a:srgbClr val="FFFFFF"/>
                  </a:solidFill>
                  <a:ea typeface="Calibri" panose="020F0502020204030204" pitchFamily="34" charset="0"/>
                  <a:cs typeface="Times New Roman" panose="02020603050405020304" pitchFamily="18" charset="0"/>
                </a:rPr>
                <a:t>a visualization, decision, c</a:t>
              </a:r>
              <a:r>
                <a:rPr lang="en-US" sz="1400" kern="1200" dirty="0">
                  <a:solidFill>
                    <a:srgbClr val="FFFFFF"/>
                  </a:solidFill>
                  <a:effectLst/>
                  <a:ea typeface="Calibri" panose="020F0502020204030204" pitchFamily="34" charset="0"/>
                  <a:cs typeface="Times New Roman" panose="02020603050405020304" pitchFamily="18" charset="0"/>
                </a:rPr>
                <a:t>ommunication (e.g., report)</a:t>
              </a:r>
            </a:p>
          </p:txBody>
        </p:sp>
        <p:sp>
          <p:nvSpPr>
            <p:cNvPr id="15" name="Rectangle 14">
              <a:extLst>
                <a:ext uri="{FF2B5EF4-FFF2-40B4-BE49-F238E27FC236}">
                  <a16:creationId xmlns:a16="http://schemas.microsoft.com/office/drawing/2014/main" id="{BD4D0B80-FA5D-9EA9-A90E-920D90FF7A83}"/>
                </a:ext>
              </a:extLst>
            </p:cNvPr>
            <p:cNvSpPr/>
            <p:nvPr/>
          </p:nvSpPr>
          <p:spPr>
            <a:xfrm>
              <a:off x="3922619" y="824497"/>
              <a:ext cx="2838454" cy="3001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algn="ctr">
                <a:lnSpc>
                  <a:spcPct val="107000"/>
                </a:lnSpc>
                <a:spcBef>
                  <a:spcPts val="0"/>
                </a:spcBef>
                <a:spcAft>
                  <a:spcPts val="800"/>
                </a:spcAft>
              </a:pPr>
              <a:r>
                <a:rPr lang="en-US" sz="1400" kern="1200" dirty="0">
                  <a:solidFill>
                    <a:srgbClr val="FFFFFF"/>
                  </a:solidFill>
                  <a:effectLst/>
                  <a:ea typeface="Calibri" panose="020F0502020204030204" pitchFamily="34" charset="0"/>
                  <a:cs typeface="Times New Roman" panose="02020603050405020304" pitchFamily="18" charset="0"/>
                </a:rPr>
                <a:t>Data Collection</a:t>
              </a:r>
              <a:endParaRPr lang="en-US" sz="1400" dirty="0">
                <a:effectLst/>
                <a:ea typeface="Calibri" panose="020F0502020204030204" pitchFamily="34" charset="0"/>
                <a:cs typeface="Times New Roman" panose="02020603050405020304" pitchFamily="18" charset="0"/>
              </a:endParaRPr>
            </a:p>
          </p:txBody>
        </p:sp>
        <p:cxnSp>
          <p:nvCxnSpPr>
            <p:cNvPr id="16" name="Connector: Elbow 15">
              <a:extLst>
                <a:ext uri="{FF2B5EF4-FFF2-40B4-BE49-F238E27FC236}">
                  <a16:creationId xmlns:a16="http://schemas.microsoft.com/office/drawing/2014/main" id="{EDDB9188-C85A-1413-1A16-2BCE34DD5EF8}"/>
                </a:ext>
              </a:extLst>
            </p:cNvPr>
            <p:cNvCxnSpPr>
              <a:cxnSpLocks/>
              <a:stCxn id="13" idx="3"/>
              <a:endCxn id="22" idx="3"/>
            </p:cNvCxnSpPr>
            <p:nvPr/>
          </p:nvCxnSpPr>
          <p:spPr>
            <a:xfrm flipV="1">
              <a:off x="6742023" y="1745847"/>
              <a:ext cx="19050" cy="2955721"/>
            </a:xfrm>
            <a:prstGeom prst="bentConnector3">
              <a:avLst>
                <a:gd name="adj1" fmla="val 1300000"/>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615C2E44-B000-5AE7-4A0A-9BCB7C26B6EF}"/>
                </a:ext>
              </a:extLst>
            </p:cNvPr>
            <p:cNvCxnSpPr>
              <a:cxnSpLocks/>
              <a:stCxn id="13" idx="3"/>
              <a:endCxn id="11" idx="3"/>
            </p:cNvCxnSpPr>
            <p:nvPr/>
          </p:nvCxnSpPr>
          <p:spPr>
            <a:xfrm flipV="1">
              <a:off x="6742023" y="3383534"/>
              <a:ext cx="12700" cy="1318034"/>
            </a:xfrm>
            <a:prstGeom prst="bentConnector3">
              <a:avLst>
                <a:gd name="adj1" fmla="val 1900000"/>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0539311B-2F58-F6F7-B815-E64A813F9557}"/>
                </a:ext>
              </a:extLst>
            </p:cNvPr>
            <p:cNvCxnSpPr>
              <a:cxnSpLocks/>
              <a:stCxn id="13" idx="3"/>
              <a:endCxn id="15" idx="3"/>
            </p:cNvCxnSpPr>
            <p:nvPr/>
          </p:nvCxnSpPr>
          <p:spPr>
            <a:xfrm flipV="1">
              <a:off x="6742023" y="974563"/>
              <a:ext cx="19050" cy="3727005"/>
            </a:xfrm>
            <a:prstGeom prst="bentConnector3">
              <a:avLst>
                <a:gd name="adj1" fmla="val 1300000"/>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nector: Elbow 18">
              <a:extLst>
                <a:ext uri="{FF2B5EF4-FFF2-40B4-BE49-F238E27FC236}">
                  <a16:creationId xmlns:a16="http://schemas.microsoft.com/office/drawing/2014/main" id="{422CAD5F-FA09-D755-2CFF-9C673A1CC19D}"/>
                </a:ext>
              </a:extLst>
            </p:cNvPr>
            <p:cNvCxnSpPr>
              <a:cxnSpLocks/>
              <a:stCxn id="13" idx="3"/>
              <a:endCxn id="12" idx="3"/>
            </p:cNvCxnSpPr>
            <p:nvPr/>
          </p:nvCxnSpPr>
          <p:spPr>
            <a:xfrm flipV="1">
              <a:off x="6742023" y="4033641"/>
              <a:ext cx="12700" cy="667927"/>
            </a:xfrm>
            <a:prstGeom prst="bentConnector3">
              <a:avLst>
                <a:gd name="adj1" fmla="val 1800000"/>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Connector: Elbow 19">
              <a:extLst>
                <a:ext uri="{FF2B5EF4-FFF2-40B4-BE49-F238E27FC236}">
                  <a16:creationId xmlns:a16="http://schemas.microsoft.com/office/drawing/2014/main" id="{88CD374E-EEEE-F741-FC6A-906BBD1C04FE}"/>
                </a:ext>
              </a:extLst>
            </p:cNvPr>
            <p:cNvCxnSpPr>
              <a:cxnSpLocks/>
              <a:stCxn id="13" idx="3"/>
              <a:endCxn id="10" idx="3"/>
            </p:cNvCxnSpPr>
            <p:nvPr/>
          </p:nvCxnSpPr>
          <p:spPr>
            <a:xfrm flipV="1">
              <a:off x="6742023" y="2619831"/>
              <a:ext cx="6350" cy="2081737"/>
            </a:xfrm>
            <a:prstGeom prst="bentConnector3">
              <a:avLst>
                <a:gd name="adj1" fmla="val 3700000"/>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10C8FAC8-4E15-4DC4-F8A9-7EE5D79FB8D4}"/>
                </a:ext>
              </a:extLst>
            </p:cNvPr>
            <p:cNvSpPr/>
            <p:nvPr/>
          </p:nvSpPr>
          <p:spPr>
            <a:xfrm>
              <a:off x="3922619" y="1406871"/>
              <a:ext cx="2838454" cy="6779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algn="ctr">
                <a:spcBef>
                  <a:spcPts val="0"/>
                </a:spcBef>
              </a:pPr>
              <a:r>
                <a:rPr lang="en-US" sz="1400" kern="1200" dirty="0">
                  <a:solidFill>
                    <a:srgbClr val="FFFFFF"/>
                  </a:solidFill>
                  <a:effectLst/>
                  <a:ea typeface="Calibri" panose="020F0502020204030204" pitchFamily="34" charset="0"/>
                  <a:cs typeface="Times New Roman" panose="02020603050405020304" pitchFamily="18" charset="0"/>
                </a:rPr>
                <a:t>Data cleaning </a:t>
              </a:r>
            </a:p>
            <a:p>
              <a:pPr marL="0" marR="0" algn="ctr">
                <a:spcBef>
                  <a:spcPts val="0"/>
                </a:spcBef>
              </a:pPr>
              <a:r>
                <a:rPr lang="en-US" sz="1400" kern="1200" dirty="0">
                  <a:solidFill>
                    <a:srgbClr val="FFFFFF"/>
                  </a:solidFill>
                  <a:effectLst/>
                  <a:ea typeface="Calibri" panose="020F0502020204030204" pitchFamily="34" charset="0"/>
                  <a:cs typeface="Times New Roman" panose="02020603050405020304" pitchFamily="18" charset="0"/>
                </a:rPr>
                <a:t>(e.g., duplicates, errors, missing values, etc.)</a:t>
              </a:r>
            </a:p>
          </p:txBody>
        </p:sp>
      </p:grpSp>
      <p:sp>
        <p:nvSpPr>
          <p:cNvPr id="3085" name="Title 1">
            <a:extLst>
              <a:ext uri="{FF2B5EF4-FFF2-40B4-BE49-F238E27FC236}">
                <a16:creationId xmlns:a16="http://schemas.microsoft.com/office/drawing/2014/main" id="{35AD41A7-8761-9F58-B360-B7550F237A0F}"/>
              </a:ext>
            </a:extLst>
          </p:cNvPr>
          <p:cNvSpPr txBox="1">
            <a:spLocks/>
          </p:cNvSpPr>
          <p:nvPr/>
        </p:nvSpPr>
        <p:spPr>
          <a:xfrm>
            <a:off x="7069269" y="691445"/>
            <a:ext cx="1816864" cy="952759"/>
          </a:xfrm>
          <a:prstGeom prst="rect">
            <a:avLst/>
          </a:prstGeom>
        </p:spPr>
        <p:txBody>
          <a:bodyPr vert="horz" lIns="91440" tIns="45720" rIns="91440" bIns="45720" rtlCol="0" anchor="ctr">
            <a:normAutofit fontScale="90000" lnSpcReduction="20000"/>
          </a:bodyPr>
          <a:lstStyle>
            <a:lvl1pPr algn="l" defTabSz="457200" rtl="0" eaLnBrk="1" latinLnBrk="0" hangingPunct="1">
              <a:spcBef>
                <a:spcPct val="0"/>
              </a:spcBef>
              <a:buNone/>
              <a:defRPr sz="3600" kern="1200">
                <a:solidFill>
                  <a:srgbClr val="FFB514"/>
                </a:solidFill>
                <a:latin typeface="+mj-lt"/>
                <a:ea typeface="+mj-ea"/>
                <a:cs typeface="+mj-cs"/>
              </a:defRPr>
            </a:lvl1pPr>
          </a:lstStyle>
          <a:p>
            <a:pPr algn="ctr"/>
            <a:r>
              <a:rPr lang="en-US" sz="1800" b="1" dirty="0">
                <a:solidFill>
                  <a:schemeClr val="tx1"/>
                </a:solidFill>
              </a:rPr>
              <a:t>Overview of Typical Data Science Problem Process</a:t>
            </a:r>
          </a:p>
        </p:txBody>
      </p:sp>
    </p:spTree>
    <p:extLst>
      <p:ext uri="{BB962C8B-B14F-4D97-AF65-F5344CB8AC3E}">
        <p14:creationId xmlns:p14="http://schemas.microsoft.com/office/powerpoint/2010/main" val="8174257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E488B6-F483-2E1E-F401-E91F55B22589}"/>
              </a:ext>
            </a:extLst>
          </p:cNvPr>
          <p:cNvSpPr>
            <a:spLocks noGrp="1"/>
          </p:cNvSpPr>
          <p:nvPr>
            <p:ph type="title"/>
          </p:nvPr>
        </p:nvSpPr>
        <p:spPr/>
        <p:txBody>
          <a:bodyPr/>
          <a:lstStyle/>
          <a:p>
            <a:r>
              <a:rPr lang="en-US" dirty="0"/>
              <a:t>AI/ML/NLP Application</a:t>
            </a:r>
          </a:p>
        </p:txBody>
      </p:sp>
      <p:sp>
        <p:nvSpPr>
          <p:cNvPr id="3" name="Content Placeholder 2">
            <a:extLst>
              <a:ext uri="{FF2B5EF4-FFF2-40B4-BE49-F238E27FC236}">
                <a16:creationId xmlns:a16="http://schemas.microsoft.com/office/drawing/2014/main" id="{E52E18E1-D9FF-C47D-1751-54562F49300C}"/>
              </a:ext>
            </a:extLst>
          </p:cNvPr>
          <p:cNvSpPr>
            <a:spLocks noGrp="1"/>
          </p:cNvSpPr>
          <p:nvPr>
            <p:ph idx="1"/>
          </p:nvPr>
        </p:nvSpPr>
        <p:spPr/>
        <p:txBody>
          <a:bodyPr>
            <a:normAutofit fontScale="62500" lnSpcReduction="20000"/>
          </a:bodyPr>
          <a:lstStyle/>
          <a:p>
            <a:pPr algn="l"/>
            <a:r>
              <a:rPr lang="en-US" dirty="0"/>
              <a:t>If an application is utilizing AI algorithms, steps may also include other common software development practices such as the ones highlighted below:</a:t>
            </a:r>
          </a:p>
          <a:p>
            <a:pPr algn="l">
              <a:buFont typeface="+mj-lt"/>
              <a:buAutoNum type="arabicPeriod"/>
            </a:pPr>
            <a:endParaRPr lang="en-US" b="0" i="0" dirty="0">
              <a:effectLst/>
              <a:highlight>
                <a:srgbClr val="FFFFFF"/>
              </a:highlight>
              <a:latin typeface="system-ui"/>
            </a:endParaRPr>
          </a:p>
          <a:p>
            <a:pPr lvl="1">
              <a:buFont typeface="+mj-lt"/>
              <a:buAutoNum type="arabicPeriod"/>
            </a:pPr>
            <a:r>
              <a:rPr lang="en-US" b="1" i="0" dirty="0">
                <a:effectLst/>
                <a:highlight>
                  <a:srgbClr val="FFFFFF"/>
                </a:highlight>
                <a:latin typeface="system-ui"/>
              </a:rPr>
              <a:t>Defining scope, formulating question and identifying funding and available resources</a:t>
            </a:r>
          </a:p>
          <a:p>
            <a:pPr lvl="1">
              <a:buFont typeface="+mj-lt"/>
              <a:buAutoNum type="arabicPeriod"/>
            </a:pPr>
            <a:r>
              <a:rPr lang="en-US" b="1" i="0" dirty="0">
                <a:effectLst/>
                <a:highlight>
                  <a:srgbClr val="FFFFFF"/>
                </a:highlight>
                <a:latin typeface="system-ui"/>
              </a:rPr>
              <a:t>Planning designing, procuring, developing system </a:t>
            </a:r>
          </a:p>
          <a:p>
            <a:pPr lvl="1">
              <a:buFont typeface="+mj-lt"/>
              <a:buAutoNum type="arabicPeriod"/>
            </a:pPr>
            <a:r>
              <a:rPr lang="en-US" dirty="0">
                <a:highlight>
                  <a:srgbClr val="FFFFFF"/>
                </a:highlight>
                <a:latin typeface="system-ui"/>
              </a:rPr>
              <a:t>Data collection and procurement </a:t>
            </a:r>
            <a:r>
              <a:rPr lang="en-US" i="0" dirty="0">
                <a:effectLst/>
                <a:highlight>
                  <a:srgbClr val="FFFFFF"/>
                </a:highlight>
                <a:latin typeface="system-ui"/>
              </a:rPr>
              <a:t>(i.e., data may already exist or may need to be collected)</a:t>
            </a:r>
          </a:p>
          <a:p>
            <a:pPr lvl="1">
              <a:buFont typeface="+mj-lt"/>
              <a:buAutoNum type="arabicPeriod"/>
            </a:pPr>
            <a:r>
              <a:rPr lang="en-US" b="0" i="0" dirty="0">
                <a:effectLst/>
                <a:highlight>
                  <a:srgbClr val="FFFFFF"/>
                </a:highlight>
                <a:latin typeface="system-ui"/>
              </a:rPr>
              <a:t>Data Cleaning; may also be referred as data preparation, data wrangling, data transformation, data profiling, data pipeline. This step may also include defining data transformation needed (e.g., deriving features, scaling, and/or normalization).</a:t>
            </a:r>
          </a:p>
          <a:p>
            <a:pPr lvl="1">
              <a:buFont typeface="+mj-lt"/>
              <a:buAutoNum type="arabicPeriod"/>
            </a:pPr>
            <a:r>
              <a:rPr lang="en-US" b="0" i="0" dirty="0">
                <a:effectLst/>
                <a:highlight>
                  <a:srgbClr val="FFFFFF"/>
                </a:highlight>
                <a:latin typeface="system-ui"/>
              </a:rPr>
              <a:t>Exploratory Data Analysis (EDA) and data visualization</a:t>
            </a:r>
          </a:p>
          <a:p>
            <a:pPr lvl="1">
              <a:buFont typeface="+mj-lt"/>
              <a:buAutoNum type="arabicPeriod"/>
            </a:pPr>
            <a:r>
              <a:rPr lang="en-US" b="0" i="0" dirty="0">
                <a:effectLst/>
                <a:highlight>
                  <a:srgbClr val="FFFFFF"/>
                </a:highlight>
                <a:latin typeface="system-ui"/>
              </a:rPr>
              <a:t>Defining task to be performed (or task that the data allows to be performed)</a:t>
            </a:r>
          </a:p>
          <a:p>
            <a:pPr lvl="1">
              <a:buFont typeface="+mj-lt"/>
              <a:buAutoNum type="arabicPeriod"/>
            </a:pPr>
            <a:r>
              <a:rPr lang="en-US" b="0" i="0" dirty="0">
                <a:effectLst/>
                <a:highlight>
                  <a:srgbClr val="FFFFFF"/>
                </a:highlight>
                <a:latin typeface="system-ui"/>
              </a:rPr>
              <a:t>Define data variables and features to be used in models and algorithms (e.g., independent vs. dependent variables)</a:t>
            </a:r>
          </a:p>
          <a:p>
            <a:pPr lvl="1">
              <a:buFont typeface="+mj-lt"/>
              <a:buAutoNum type="arabicPeriod"/>
            </a:pPr>
            <a:r>
              <a:rPr lang="en-US" b="0" i="0" dirty="0">
                <a:effectLst/>
                <a:highlight>
                  <a:srgbClr val="FFFFFF"/>
                </a:highlight>
                <a:latin typeface="system-ui"/>
              </a:rPr>
              <a:t>Applying AI/ML Algorithms: Training, testing, evaluating, verification, and validation of model and algorithm performance</a:t>
            </a:r>
          </a:p>
          <a:p>
            <a:pPr lvl="1">
              <a:buFont typeface="+mj-lt"/>
              <a:buAutoNum type="arabicPeriod"/>
            </a:pPr>
            <a:r>
              <a:rPr lang="en-US" b="0" i="0" dirty="0">
                <a:effectLst/>
                <a:highlight>
                  <a:srgbClr val="FFFFFF"/>
                </a:highlight>
                <a:latin typeface="system-ui"/>
              </a:rPr>
              <a:t>EDA, Documentation and </a:t>
            </a:r>
            <a:r>
              <a:rPr lang="en-US" b="1" i="0" dirty="0">
                <a:effectLst/>
                <a:highlight>
                  <a:srgbClr val="FFFFFF"/>
                </a:highlight>
                <a:latin typeface="system-ui"/>
              </a:rPr>
              <a:t>model deployment</a:t>
            </a:r>
          </a:p>
          <a:p>
            <a:pPr lvl="1">
              <a:buFont typeface="+mj-lt"/>
              <a:buAutoNum type="arabicPeriod"/>
            </a:pPr>
            <a:r>
              <a:rPr lang="en-US" b="1" i="0" dirty="0">
                <a:effectLst/>
                <a:highlight>
                  <a:srgbClr val="FFFFFF"/>
                </a:highlight>
                <a:latin typeface="system-ui"/>
              </a:rPr>
              <a:t>Monitoring of system and model performance</a:t>
            </a:r>
          </a:p>
          <a:p>
            <a:endParaRPr lang="en-US" dirty="0"/>
          </a:p>
        </p:txBody>
      </p:sp>
    </p:spTree>
    <p:extLst>
      <p:ext uri="{BB962C8B-B14F-4D97-AF65-F5344CB8AC3E}">
        <p14:creationId xmlns:p14="http://schemas.microsoft.com/office/powerpoint/2010/main" val="23156699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01B02-562A-B429-C1FE-FF38A25B8776}"/>
              </a:ext>
            </a:extLst>
          </p:cNvPr>
          <p:cNvSpPr>
            <a:spLocks noGrp="1"/>
          </p:cNvSpPr>
          <p:nvPr>
            <p:ph type="title"/>
          </p:nvPr>
        </p:nvSpPr>
        <p:spPr/>
        <p:txBody>
          <a:bodyPr/>
          <a:lstStyle/>
          <a:p>
            <a:r>
              <a:rPr lang="en-US" dirty="0"/>
              <a:t>Common Tasks within AI/ML/NLP</a:t>
            </a:r>
          </a:p>
        </p:txBody>
      </p:sp>
      <p:sp>
        <p:nvSpPr>
          <p:cNvPr id="3" name="Content Placeholder 2">
            <a:extLst>
              <a:ext uri="{FF2B5EF4-FFF2-40B4-BE49-F238E27FC236}">
                <a16:creationId xmlns:a16="http://schemas.microsoft.com/office/drawing/2014/main" id="{272A3F6D-5D15-A905-1412-F6F23C56498A}"/>
              </a:ext>
            </a:extLst>
          </p:cNvPr>
          <p:cNvSpPr>
            <a:spLocks noGrp="1"/>
          </p:cNvSpPr>
          <p:nvPr>
            <p:ph idx="1"/>
          </p:nvPr>
        </p:nvSpPr>
        <p:spPr>
          <a:xfrm>
            <a:off x="457200" y="833120"/>
            <a:ext cx="8229600" cy="3761504"/>
          </a:xfrm>
        </p:spPr>
        <p:txBody>
          <a:bodyPr>
            <a:normAutofit fontScale="55000" lnSpcReduction="20000"/>
          </a:bodyPr>
          <a:lstStyle/>
          <a:p>
            <a:pPr algn="l">
              <a:buFont typeface="Arial" panose="020B0604020202020204" pitchFamily="34" charset="0"/>
              <a:buChar char="•"/>
            </a:pPr>
            <a:r>
              <a:rPr lang="en-US" b="0" i="0" dirty="0">
                <a:effectLst/>
                <a:highlight>
                  <a:srgbClr val="FFFFFF"/>
                </a:highlight>
                <a:latin typeface="system-ui"/>
              </a:rPr>
              <a:t>Classification (e.g., email classification, image recognition)</a:t>
            </a:r>
          </a:p>
          <a:p>
            <a:pPr algn="l">
              <a:buFont typeface="Arial" panose="020B0604020202020204" pitchFamily="34" charset="0"/>
              <a:buChar char="•"/>
            </a:pPr>
            <a:endParaRPr lang="en-US" b="0" i="0" dirty="0">
              <a:effectLst/>
              <a:highlight>
                <a:srgbClr val="FFFFFF"/>
              </a:highlight>
              <a:latin typeface="system-ui"/>
            </a:endParaRPr>
          </a:p>
          <a:p>
            <a:pPr algn="l">
              <a:buFont typeface="Arial" panose="020B0604020202020204" pitchFamily="34" charset="0"/>
              <a:buChar char="•"/>
            </a:pPr>
            <a:r>
              <a:rPr lang="en-US" b="0" i="0" dirty="0">
                <a:effectLst/>
                <a:highlight>
                  <a:srgbClr val="FFFFFF"/>
                </a:highlight>
                <a:latin typeface="system-ui"/>
              </a:rPr>
              <a:t>Predictive Analytics (e.g., recommendation systems, predictive maintenance, anomaly detection)</a:t>
            </a:r>
          </a:p>
          <a:p>
            <a:pPr algn="l">
              <a:buFont typeface="Arial" panose="020B0604020202020204" pitchFamily="34" charset="0"/>
              <a:buChar char="•"/>
            </a:pPr>
            <a:endParaRPr lang="en-US" b="0" i="0" dirty="0">
              <a:effectLst/>
              <a:highlight>
                <a:srgbClr val="FFFFFF"/>
              </a:highlight>
              <a:latin typeface="system-ui"/>
            </a:endParaRPr>
          </a:p>
          <a:p>
            <a:pPr algn="l">
              <a:buFont typeface="Arial" panose="020B0604020202020204" pitchFamily="34" charset="0"/>
              <a:buChar char="•"/>
            </a:pPr>
            <a:r>
              <a:rPr lang="en-US" b="0" i="0" dirty="0">
                <a:effectLst/>
                <a:highlight>
                  <a:srgbClr val="FFFFFF"/>
                </a:highlight>
                <a:latin typeface="system-ui"/>
              </a:rPr>
              <a:t>Clustering (e.g., customer segmentation, anomaly detection, text clustering)</a:t>
            </a:r>
          </a:p>
          <a:p>
            <a:pPr algn="l">
              <a:buFont typeface="Arial" panose="020B0604020202020204" pitchFamily="34" charset="0"/>
              <a:buChar char="•"/>
            </a:pPr>
            <a:endParaRPr lang="en-US" b="0" i="0" dirty="0">
              <a:effectLst/>
              <a:highlight>
                <a:srgbClr val="FFFFFF"/>
              </a:highlight>
              <a:latin typeface="system-ui"/>
            </a:endParaRPr>
          </a:p>
          <a:p>
            <a:pPr algn="l">
              <a:buFont typeface="Arial" panose="020B0604020202020204" pitchFamily="34" charset="0"/>
              <a:buChar char="•"/>
            </a:pPr>
            <a:r>
              <a:rPr lang="en-US" b="0" i="0" dirty="0">
                <a:effectLst/>
                <a:highlight>
                  <a:srgbClr val="FFFFFF"/>
                </a:highlight>
                <a:latin typeface="system-ui"/>
              </a:rPr>
              <a:t>Information retrieval and ranking</a:t>
            </a:r>
          </a:p>
          <a:p>
            <a:pPr algn="l">
              <a:buFont typeface="Arial" panose="020B0604020202020204" pitchFamily="34" charset="0"/>
              <a:buChar char="•"/>
            </a:pPr>
            <a:endParaRPr lang="en-US" b="0" i="0" dirty="0">
              <a:effectLst/>
              <a:highlight>
                <a:srgbClr val="FFFFFF"/>
              </a:highlight>
              <a:latin typeface="system-ui"/>
            </a:endParaRPr>
          </a:p>
          <a:p>
            <a:pPr>
              <a:buFont typeface="Arial" panose="020B0604020202020204" pitchFamily="34" charset="0"/>
              <a:buChar char="•"/>
            </a:pPr>
            <a:r>
              <a:rPr lang="en-US" b="0" i="0" dirty="0">
                <a:effectLst/>
                <a:highlight>
                  <a:srgbClr val="FFFFFF"/>
                </a:highlight>
                <a:latin typeface="system-ui"/>
              </a:rPr>
              <a:t>Named entity recognition</a:t>
            </a:r>
          </a:p>
          <a:p>
            <a:pPr>
              <a:buFont typeface="Arial" panose="020B0604020202020204" pitchFamily="34" charset="0"/>
              <a:buChar char="•"/>
            </a:pPr>
            <a:endParaRPr lang="en-US" b="0" i="0" dirty="0">
              <a:effectLst/>
              <a:highlight>
                <a:srgbClr val="FFFFFF"/>
              </a:highlight>
              <a:latin typeface="system-ui"/>
            </a:endParaRPr>
          </a:p>
          <a:p>
            <a:pPr>
              <a:buFont typeface="Arial" panose="020B0604020202020204" pitchFamily="34" charset="0"/>
              <a:buChar char="•"/>
            </a:pPr>
            <a:r>
              <a:rPr lang="en-US" b="0" i="0" dirty="0">
                <a:effectLst/>
                <a:highlight>
                  <a:srgbClr val="FFFFFF"/>
                </a:highlight>
                <a:latin typeface="system-ui"/>
              </a:rPr>
              <a:t>Text summarization</a:t>
            </a:r>
          </a:p>
          <a:p>
            <a:pPr algn="l">
              <a:buFont typeface="Arial" panose="020B0604020202020204" pitchFamily="34" charset="0"/>
              <a:buChar char="•"/>
            </a:pPr>
            <a:endParaRPr lang="en-US" b="0" i="0" dirty="0">
              <a:effectLst/>
              <a:highlight>
                <a:srgbClr val="FFFFFF"/>
              </a:highlight>
              <a:latin typeface="system-ui"/>
            </a:endParaRPr>
          </a:p>
          <a:p>
            <a:pPr algn="l">
              <a:buFont typeface="Arial" panose="020B0604020202020204" pitchFamily="34" charset="0"/>
              <a:buChar char="•"/>
            </a:pPr>
            <a:r>
              <a:rPr lang="en-US" b="0" i="0" dirty="0">
                <a:effectLst/>
                <a:highlight>
                  <a:srgbClr val="FFFFFF"/>
                </a:highlight>
                <a:latin typeface="system-ui"/>
              </a:rPr>
              <a:t>Question answering (e.g., chatbots)</a:t>
            </a:r>
          </a:p>
          <a:p>
            <a:pPr algn="l">
              <a:buFont typeface="Arial" panose="020B0604020202020204" pitchFamily="34" charset="0"/>
              <a:buChar char="•"/>
            </a:pPr>
            <a:endParaRPr lang="en-US" b="0" i="0" dirty="0">
              <a:effectLst/>
              <a:highlight>
                <a:srgbClr val="FFFFFF"/>
              </a:highlight>
              <a:latin typeface="system-ui"/>
            </a:endParaRPr>
          </a:p>
          <a:p>
            <a:pPr algn="l">
              <a:buFont typeface="Arial" panose="020B0604020202020204" pitchFamily="34" charset="0"/>
              <a:buChar char="•"/>
            </a:pPr>
            <a:r>
              <a:rPr lang="en-US" b="0" i="0" dirty="0">
                <a:effectLst/>
                <a:highlight>
                  <a:srgbClr val="FFFFFF"/>
                </a:highlight>
                <a:latin typeface="system-ui"/>
              </a:rPr>
              <a:t>Generative AI (e.g., large </a:t>
            </a:r>
            <a:r>
              <a:rPr lang="en-US" b="0" i="0" dirty="0" err="1">
                <a:effectLst/>
                <a:highlight>
                  <a:srgbClr val="FFFFFF"/>
                </a:highlight>
                <a:latin typeface="system-ui"/>
              </a:rPr>
              <a:t>langauge</a:t>
            </a:r>
            <a:r>
              <a:rPr lang="en-US" b="0" i="0" dirty="0">
                <a:effectLst/>
                <a:highlight>
                  <a:srgbClr val="FFFFFF"/>
                </a:highlight>
                <a:latin typeface="system-ui"/>
              </a:rPr>
              <a:t> models, ChatGPT)</a:t>
            </a:r>
          </a:p>
          <a:p>
            <a:endParaRPr lang="en-US" dirty="0"/>
          </a:p>
        </p:txBody>
      </p:sp>
    </p:spTree>
    <p:extLst>
      <p:ext uri="{BB962C8B-B14F-4D97-AF65-F5344CB8AC3E}">
        <p14:creationId xmlns:p14="http://schemas.microsoft.com/office/powerpoint/2010/main" val="18300724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62A916-53A7-AEB4-7A08-52DD77D7B19B}"/>
              </a:ext>
            </a:extLst>
          </p:cNvPr>
          <p:cNvSpPr>
            <a:spLocks noGrp="1"/>
          </p:cNvSpPr>
          <p:nvPr>
            <p:ph type="title"/>
          </p:nvPr>
        </p:nvSpPr>
        <p:spPr/>
        <p:txBody>
          <a:bodyPr/>
          <a:lstStyle/>
          <a:p>
            <a:r>
              <a:rPr lang="en-US" dirty="0"/>
              <a:t>Other Data Science Topics</a:t>
            </a:r>
          </a:p>
        </p:txBody>
      </p:sp>
      <p:sp>
        <p:nvSpPr>
          <p:cNvPr id="3" name="Content Placeholder 2">
            <a:extLst>
              <a:ext uri="{FF2B5EF4-FFF2-40B4-BE49-F238E27FC236}">
                <a16:creationId xmlns:a16="http://schemas.microsoft.com/office/drawing/2014/main" id="{7D4BEB6A-DD9E-6665-6D9E-9E4334037841}"/>
              </a:ext>
            </a:extLst>
          </p:cNvPr>
          <p:cNvSpPr>
            <a:spLocks noGrp="1"/>
          </p:cNvSpPr>
          <p:nvPr>
            <p:ph idx="1"/>
          </p:nvPr>
        </p:nvSpPr>
        <p:spPr>
          <a:xfrm>
            <a:off x="457200" y="732866"/>
            <a:ext cx="3911600" cy="4138854"/>
          </a:xfrm>
        </p:spPr>
        <p:txBody>
          <a:bodyPr>
            <a:normAutofit fontScale="55000" lnSpcReduction="20000"/>
          </a:bodyPr>
          <a:lstStyle/>
          <a:p>
            <a:pPr algn="l">
              <a:buFont typeface="Arial" panose="020B0604020202020204" pitchFamily="34" charset="0"/>
              <a:buChar char="•"/>
            </a:pPr>
            <a:r>
              <a:rPr lang="en-US" b="0" i="0" dirty="0">
                <a:effectLst/>
                <a:highlight>
                  <a:srgbClr val="FFFFFF"/>
                </a:highlight>
                <a:latin typeface="system-ui"/>
              </a:rPr>
              <a:t>Amount of data. Evaluate if there is enough data for dividing the dataset into training/testing (typically 80/20).</a:t>
            </a:r>
          </a:p>
          <a:p>
            <a:pPr lvl="1">
              <a:buFont typeface="Arial" panose="020B0604020202020204" pitchFamily="34" charset="0"/>
              <a:buChar char="•"/>
            </a:pPr>
            <a:r>
              <a:rPr lang="en-US" dirty="0">
                <a:effectLst/>
                <a:latin typeface="var(--jp-content-font-family)"/>
              </a:rPr>
              <a:t>Big Data =&gt; Data =&gt; Enough Data</a:t>
            </a:r>
          </a:p>
          <a:p>
            <a:pPr>
              <a:buFont typeface="Arial" panose="020B0604020202020204" pitchFamily="34" charset="0"/>
              <a:buChar char="•"/>
            </a:pPr>
            <a:endParaRPr lang="en-US" b="0" i="0" dirty="0">
              <a:effectLst/>
              <a:highlight>
                <a:srgbClr val="FFFFFF"/>
              </a:highlight>
              <a:latin typeface="system-ui"/>
            </a:endParaRPr>
          </a:p>
          <a:p>
            <a:pPr>
              <a:buFont typeface="Arial" panose="020B0604020202020204" pitchFamily="34" charset="0"/>
              <a:buChar char="•"/>
            </a:pPr>
            <a:r>
              <a:rPr lang="en-US" b="0" i="0" dirty="0">
                <a:effectLst/>
                <a:highlight>
                  <a:srgbClr val="FFFFFF"/>
                </a:highlight>
                <a:latin typeface="system-ui"/>
              </a:rPr>
              <a:t>Synthetic or augmented data</a:t>
            </a:r>
          </a:p>
          <a:p>
            <a:pPr>
              <a:buFont typeface="Arial" panose="020B0604020202020204" pitchFamily="34" charset="0"/>
              <a:buChar char="•"/>
            </a:pPr>
            <a:endParaRPr lang="en-US" dirty="0">
              <a:effectLst/>
              <a:latin typeface="var(--jp-content-font-family)"/>
            </a:endParaRPr>
          </a:p>
          <a:p>
            <a:pPr>
              <a:buFont typeface="Arial" panose="020B0604020202020204" pitchFamily="34" charset="0"/>
              <a:buChar char="•"/>
            </a:pPr>
            <a:r>
              <a:rPr lang="en-US" dirty="0">
                <a:effectLst/>
                <a:latin typeface="var(--jp-content-font-family)"/>
              </a:rPr>
              <a:t>Data quality</a:t>
            </a:r>
          </a:p>
          <a:p>
            <a:pPr lvl="1">
              <a:buFont typeface="Arial" panose="020B0604020202020204" pitchFamily="34" charset="0"/>
              <a:buChar char="•"/>
            </a:pPr>
            <a:r>
              <a:rPr lang="en-US" dirty="0">
                <a:effectLst/>
                <a:latin typeface="var(--jp-content-font-family)"/>
              </a:rPr>
              <a:t>Database error rates (i.e., acceptable vs. unacceptable)</a:t>
            </a:r>
            <a:endParaRPr lang="en-US" b="0" i="0" dirty="0">
              <a:effectLst/>
              <a:highlight>
                <a:srgbClr val="FFFFFF"/>
              </a:highlight>
              <a:latin typeface="system-ui"/>
            </a:endParaRPr>
          </a:p>
          <a:p>
            <a:pPr>
              <a:buFont typeface="Arial" panose="020B0604020202020204" pitchFamily="34" charset="0"/>
              <a:buChar char="•"/>
            </a:pPr>
            <a:endParaRPr lang="en-US" b="0" i="0" dirty="0">
              <a:effectLst/>
              <a:highlight>
                <a:srgbClr val="FFFFFF"/>
              </a:highlight>
              <a:latin typeface="system-ui"/>
            </a:endParaRPr>
          </a:p>
          <a:p>
            <a:pPr>
              <a:buFont typeface="Arial" panose="020B0604020202020204" pitchFamily="34" charset="0"/>
              <a:buChar char="•"/>
            </a:pPr>
            <a:r>
              <a:rPr lang="en-US" b="0" i="0" dirty="0">
                <a:effectLst/>
                <a:highlight>
                  <a:srgbClr val="FFFFFF"/>
                </a:highlight>
                <a:latin typeface="system-ui"/>
              </a:rPr>
              <a:t>Data balance (e.g., are all classes represented)</a:t>
            </a:r>
          </a:p>
          <a:p>
            <a:pPr algn="l">
              <a:buFont typeface="Arial" panose="020B0604020202020204" pitchFamily="34" charset="0"/>
              <a:buChar char="•"/>
            </a:pPr>
            <a:endParaRPr lang="en-US" b="0" i="0" dirty="0">
              <a:effectLst/>
              <a:highlight>
                <a:srgbClr val="FFFFFF"/>
              </a:highlight>
              <a:latin typeface="system-ui"/>
            </a:endParaRPr>
          </a:p>
          <a:p>
            <a:pPr algn="l">
              <a:buFont typeface="Arial" panose="020B0604020202020204" pitchFamily="34" charset="0"/>
              <a:buChar char="•"/>
            </a:pPr>
            <a:r>
              <a:rPr lang="en-US" b="0" i="0" dirty="0">
                <a:effectLst/>
                <a:highlight>
                  <a:srgbClr val="FFFFFF"/>
                </a:highlight>
                <a:latin typeface="system-ui"/>
              </a:rPr>
              <a:t>Data bias: any biases in the data most probably, knowingly or unknowingly, will also show in the outputs of the model</a:t>
            </a:r>
          </a:p>
        </p:txBody>
      </p:sp>
      <p:sp>
        <p:nvSpPr>
          <p:cNvPr id="5" name="Content Placeholder 2">
            <a:extLst>
              <a:ext uri="{FF2B5EF4-FFF2-40B4-BE49-F238E27FC236}">
                <a16:creationId xmlns:a16="http://schemas.microsoft.com/office/drawing/2014/main" id="{188D185A-59D7-4172-52F0-A5068EC572B8}"/>
              </a:ext>
            </a:extLst>
          </p:cNvPr>
          <p:cNvSpPr txBox="1">
            <a:spLocks/>
          </p:cNvSpPr>
          <p:nvPr/>
        </p:nvSpPr>
        <p:spPr>
          <a:xfrm>
            <a:off x="4790440" y="732866"/>
            <a:ext cx="3911600" cy="2802814"/>
          </a:xfrm>
          <a:prstGeom prst="rect">
            <a:avLst/>
          </a:prstGeom>
        </p:spPr>
        <p:txBody>
          <a:bodyPr vert="horz" lIns="91440" tIns="45720" rIns="91440" bIns="45720" rtlCol="0">
            <a:normAutofit fontScale="55000" lnSpcReduction="20000"/>
          </a:bodyPr>
          <a:lstStyle>
            <a:lvl1pPr marL="342900" indent="-342900" algn="l" defTabSz="457200" rtl="0" eaLnBrk="1" latinLnBrk="0" hangingPunct="1">
              <a:spcBef>
                <a:spcPct val="20000"/>
              </a:spcBef>
              <a:buFont typeface="Arial"/>
              <a:buChar char="•"/>
              <a:defRPr sz="28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0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18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18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buFont typeface="Arial" panose="020B0604020202020204" pitchFamily="34" charset="0"/>
              <a:buChar char="•"/>
            </a:pPr>
            <a:r>
              <a:rPr lang="en-US" dirty="0">
                <a:latin typeface="var(--jp-content-font-family)"/>
              </a:rPr>
              <a:t>Scaling</a:t>
            </a:r>
          </a:p>
          <a:p>
            <a:pPr>
              <a:buFont typeface="Arial" panose="020B0604020202020204" pitchFamily="34" charset="0"/>
              <a:buChar char="•"/>
            </a:pPr>
            <a:endParaRPr lang="en-US" dirty="0">
              <a:latin typeface="var(--jp-content-font-family)"/>
            </a:endParaRPr>
          </a:p>
          <a:p>
            <a:pPr>
              <a:buFont typeface="Arial" panose="020B0604020202020204" pitchFamily="34" charset="0"/>
              <a:buChar char="•"/>
            </a:pPr>
            <a:r>
              <a:rPr lang="en-US" dirty="0">
                <a:latin typeface="var(--jp-content-font-family)"/>
              </a:rPr>
              <a:t>Multi-Collinearity</a:t>
            </a:r>
          </a:p>
          <a:p>
            <a:pPr>
              <a:buFont typeface="Arial" panose="020B0604020202020204" pitchFamily="34" charset="0"/>
              <a:buChar char="•"/>
            </a:pPr>
            <a:endParaRPr lang="en-US" dirty="0">
              <a:latin typeface="var(--jp-content-font-family)"/>
            </a:endParaRPr>
          </a:p>
          <a:p>
            <a:pPr>
              <a:buFont typeface="Arial" panose="020B0604020202020204" pitchFamily="34" charset="0"/>
              <a:buChar char="•"/>
            </a:pPr>
            <a:r>
              <a:rPr lang="en-US" dirty="0">
                <a:latin typeface="var(--jp-content-font-family)"/>
              </a:rPr>
              <a:t>Explainability</a:t>
            </a:r>
          </a:p>
          <a:p>
            <a:pPr>
              <a:buFont typeface="Arial" panose="020B0604020202020204" pitchFamily="34" charset="0"/>
              <a:buChar char="•"/>
            </a:pPr>
            <a:endParaRPr lang="en-US" dirty="0">
              <a:latin typeface="var(--jp-content-font-family)"/>
            </a:endParaRPr>
          </a:p>
          <a:p>
            <a:pPr>
              <a:buFont typeface="Arial" panose="020B0604020202020204" pitchFamily="34" charset="0"/>
              <a:buChar char="•"/>
            </a:pPr>
            <a:r>
              <a:rPr lang="en-US" dirty="0">
                <a:latin typeface="var(--jp-content-font-family)"/>
              </a:rPr>
              <a:t>Model performance metrics </a:t>
            </a:r>
            <a:r>
              <a:rPr lang="en-US" dirty="0">
                <a:highlight>
                  <a:srgbClr val="FFFFFF"/>
                </a:highlight>
                <a:latin typeface="system-ui"/>
              </a:rPr>
              <a:t>(e.g., metrics calculations, prediction performance, use of model, etc.)</a:t>
            </a:r>
          </a:p>
          <a:p>
            <a:pPr>
              <a:buFont typeface="Arial" panose="020B0604020202020204" pitchFamily="34" charset="0"/>
              <a:buChar char="•"/>
            </a:pPr>
            <a:endParaRPr lang="en-US" dirty="0">
              <a:latin typeface="var(--jp-content-font-family)"/>
            </a:endParaRPr>
          </a:p>
          <a:p>
            <a:pPr>
              <a:buFont typeface="Arial" panose="020B0604020202020204" pitchFamily="34" charset="0"/>
              <a:buChar char="•"/>
            </a:pPr>
            <a:r>
              <a:rPr lang="en-US" dirty="0">
                <a:latin typeface="var(--jp-content-font-family)"/>
              </a:rPr>
              <a:t>Ethics</a:t>
            </a:r>
          </a:p>
          <a:p>
            <a:endParaRPr lang="en-US" dirty="0"/>
          </a:p>
        </p:txBody>
      </p:sp>
    </p:spTree>
    <p:extLst>
      <p:ext uri="{BB962C8B-B14F-4D97-AF65-F5344CB8AC3E}">
        <p14:creationId xmlns:p14="http://schemas.microsoft.com/office/powerpoint/2010/main" val="99969642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1497</TotalTime>
  <Words>3269</Words>
  <Application>Microsoft Office PowerPoint</Application>
  <PresentationFormat>On-screen Show (16:9)</PresentationFormat>
  <Paragraphs>492</Paragraphs>
  <Slides>37</Slides>
  <Notes>12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37</vt:i4>
      </vt:variant>
    </vt:vector>
  </HeadingPairs>
  <TitlesOfParts>
    <vt:vector size="44" baseType="lpstr">
      <vt:lpstr>Arial</vt:lpstr>
      <vt:lpstr>Calibri</vt:lpstr>
      <vt:lpstr>Calibri Light</vt:lpstr>
      <vt:lpstr>Helvetica Neue</vt:lpstr>
      <vt:lpstr>system-ui</vt:lpstr>
      <vt:lpstr>var(--jp-content-font-family)</vt:lpstr>
      <vt:lpstr>Office Theme</vt:lpstr>
      <vt:lpstr>DATA 601 – Lecture 01 Data Science Concepts and Workflows</vt:lpstr>
      <vt:lpstr>What is DATA SCIENCE?</vt:lpstr>
      <vt:lpstr>What is Data Science?</vt:lpstr>
      <vt:lpstr>What is Data Science?</vt:lpstr>
      <vt:lpstr>Data Science Definitions</vt:lpstr>
      <vt:lpstr>Data Science Process</vt:lpstr>
      <vt:lpstr>AI/ML/NLP Application</vt:lpstr>
      <vt:lpstr>Common Tasks within AI/ML/NLP</vt:lpstr>
      <vt:lpstr>Other Data Science Topics</vt:lpstr>
      <vt:lpstr>Knowledge Management Lifecycle</vt:lpstr>
      <vt:lpstr>Lots of Tools and Platforms</vt:lpstr>
      <vt:lpstr>DS is an active field</vt:lpstr>
      <vt:lpstr>The World of DS is Huge. Don’t get lost!</vt:lpstr>
      <vt:lpstr>Skills and experience matter  more than title and labels</vt:lpstr>
      <vt:lpstr>Why learn data science?</vt:lpstr>
      <vt:lpstr>Large scale use cases with lots of data</vt:lpstr>
      <vt:lpstr>Assumption in this class</vt:lpstr>
      <vt:lpstr>Small scale use cases with not much data</vt:lpstr>
      <vt:lpstr>Class Main Tools </vt:lpstr>
      <vt:lpstr>Assumption in this class</vt:lpstr>
      <vt:lpstr>Python and Jupyter do not cover every use case</vt:lpstr>
      <vt:lpstr>Relevance of infrastructure to data science</vt:lpstr>
      <vt:lpstr>Infrastructure in data science to enable Reproducibility and Portability</vt:lpstr>
      <vt:lpstr>Best practices: Version control</vt:lpstr>
      <vt:lpstr>What ARE WE NOT COVERING?</vt:lpstr>
      <vt:lpstr>Not covered: product integration</vt:lpstr>
      <vt:lpstr>Not covered: security</vt:lpstr>
      <vt:lpstr>SOFT SKILLS</vt:lpstr>
      <vt:lpstr>DS is more than Math and Software</vt:lpstr>
      <vt:lpstr>Iterating with customers</vt:lpstr>
      <vt:lpstr>When to persist,  When to change course,  When to seek help</vt:lpstr>
      <vt:lpstr>Pro-tip when seeking help</vt:lpstr>
      <vt:lpstr>Emotions in Data Science</vt:lpstr>
      <vt:lpstr>Reading Suggestions</vt:lpstr>
      <vt:lpstr>Some Online Resources</vt:lpstr>
      <vt:lpstr>Data Sets Online Resources</vt:lpstr>
      <vt:lpstr>Visualization Examples and Online Resources</vt:lpstr>
    </vt:vector>
  </TitlesOfParts>
  <Company>UMBC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Jim Lord</dc:creator>
  <cp:lastModifiedBy>Felix Gonzalez</cp:lastModifiedBy>
  <cp:revision>112</cp:revision>
  <dcterms:created xsi:type="dcterms:W3CDTF">2019-02-27T15:38:32Z</dcterms:created>
  <dcterms:modified xsi:type="dcterms:W3CDTF">2024-09-09T14:32:23Z</dcterms:modified>
</cp:coreProperties>
</file>